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74" r:id="rId2"/>
    <p:sldId id="256" r:id="rId3"/>
    <p:sldId id="258" r:id="rId4"/>
    <p:sldId id="296" r:id="rId5"/>
    <p:sldId id="298" r:id="rId6"/>
    <p:sldId id="259" r:id="rId7"/>
    <p:sldId id="261" r:id="rId8"/>
    <p:sldId id="260" r:id="rId9"/>
    <p:sldId id="262" r:id="rId10"/>
    <p:sldId id="263" r:id="rId11"/>
    <p:sldId id="275" r:id="rId12"/>
    <p:sldId id="297" r:id="rId13"/>
    <p:sldId id="264" r:id="rId14"/>
    <p:sldId id="265" r:id="rId15"/>
    <p:sldId id="276" r:id="rId16"/>
    <p:sldId id="299" r:id="rId17"/>
    <p:sldId id="266" r:id="rId18"/>
    <p:sldId id="267" r:id="rId19"/>
    <p:sldId id="277" r:id="rId20"/>
    <p:sldId id="300" r:id="rId21"/>
    <p:sldId id="268" r:id="rId22"/>
    <p:sldId id="269" r:id="rId23"/>
    <p:sldId id="278" r:id="rId24"/>
    <p:sldId id="301" r:id="rId25"/>
    <p:sldId id="270" r:id="rId26"/>
    <p:sldId id="271" r:id="rId27"/>
    <p:sldId id="272" r:id="rId28"/>
    <p:sldId id="273" r:id="rId29"/>
    <p:sldId id="279" r:id="rId30"/>
    <p:sldId id="280" r:id="rId31"/>
    <p:sldId id="291" r:id="rId32"/>
    <p:sldId id="293" r:id="rId33"/>
    <p:sldId id="294" r:id="rId34"/>
    <p:sldId id="285" r:id="rId35"/>
    <p:sldId id="295" r:id="rId36"/>
    <p:sldId id="292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55868-5D81-0E49-ABE8-28B1FB98444A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7A2A2-BF59-B240-A287-809A7C99B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6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Boodschappenlijstjes</a:t>
            </a:r>
            <a:r>
              <a:rPr lang="en-US" dirty="0" smtClean="0"/>
              <a:t> </a:t>
            </a:r>
            <a:r>
              <a:rPr lang="en-US" dirty="0" err="1" smtClean="0"/>
              <a:t>uitdelen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invullen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A2A2-BF59-B240-A287-809A7C99B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5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CONCREET:</a:t>
            </a:r>
            <a:r>
              <a:rPr lang="en-US" baseline="0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al </a:t>
            </a:r>
            <a:r>
              <a:rPr lang="en-US" dirty="0" err="1" smtClean="0"/>
              <a:t>eens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vulkaan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ontploffen</a:t>
            </a:r>
            <a:r>
              <a:rPr lang="en-US" baseline="0" dirty="0" smtClean="0"/>
              <a:t> en van </a:t>
            </a:r>
            <a:r>
              <a:rPr lang="en-US" baseline="0" dirty="0" err="1" smtClean="0"/>
              <a:t>daaruit</a:t>
            </a:r>
            <a:r>
              <a:rPr lang="en-US" baseline="0" dirty="0" smtClean="0"/>
              <a:t> ben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opzoeken</a:t>
            </a:r>
            <a:r>
              <a:rPr lang="en-US" baseline="0" dirty="0" smtClean="0"/>
              <a:t> over de </a:t>
            </a:r>
            <a:r>
              <a:rPr lang="en-US" baseline="0" dirty="0" err="1" smtClean="0"/>
              <a:t>werking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vulkanen</a:t>
            </a:r>
            <a:r>
              <a:rPr lang="en-US" baseline="0" dirty="0" smtClean="0"/>
              <a:t> &gt;&lt; ABSTRACT: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</a:t>
            </a:r>
            <a:r>
              <a:rPr lang="en-US" baseline="0" dirty="0" smtClean="0"/>
              <a:t> al 10 </a:t>
            </a:r>
            <a:r>
              <a:rPr lang="en-US" baseline="0" dirty="0" err="1" smtClean="0"/>
              <a:t>encyclopedieën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gelezen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vulkanen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alles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hoort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CONCREET: 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leven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armoede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dagelijks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geconfronteerd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interesseer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daarom</a:t>
            </a:r>
            <a:r>
              <a:rPr lang="en-US" baseline="0" dirty="0" smtClean="0"/>
              <a:t> &gt;&lt; ABSTRACT: </a:t>
            </a:r>
            <a:r>
              <a:rPr lang="en-US" baseline="0" dirty="0" err="1" smtClean="0"/>
              <a:t>armoede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kansarmoede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maatschappelijke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kwetsbaarheid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boeiende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theorieën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A2A2-BF59-B240-A287-809A7C99B9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3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ACTIEF: </a:t>
            </a:r>
            <a:r>
              <a:rPr lang="en-US" dirty="0" err="1" smtClean="0"/>
              <a:t>vulkaanuitbarsting</a:t>
            </a:r>
            <a:r>
              <a:rPr lang="en-US" dirty="0" smtClean="0"/>
              <a:t> </a:t>
            </a:r>
            <a:r>
              <a:rPr lang="en-US" dirty="0" err="1" smtClean="0"/>
              <a:t>meemaken</a:t>
            </a:r>
            <a:r>
              <a:rPr lang="en-US" dirty="0" smtClean="0"/>
              <a:t> (</a:t>
            </a:r>
            <a:r>
              <a:rPr lang="en-US" dirty="0" err="1" smtClean="0"/>
              <a:t>bezoeken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nabootsen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museumbezoek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uittesten</a:t>
            </a:r>
            <a:r>
              <a:rPr lang="en-US" baseline="0" dirty="0" smtClean="0"/>
              <a:t>) &gt;&lt; PASSIEF: </a:t>
            </a:r>
            <a:r>
              <a:rPr lang="en-US" baseline="0" dirty="0" err="1" smtClean="0"/>
              <a:t>bordschema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uitleg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lezing</a:t>
            </a:r>
            <a:r>
              <a:rPr lang="en-US" baseline="0" dirty="0" smtClean="0"/>
              <a:t>,.. </a:t>
            </a:r>
          </a:p>
          <a:p>
            <a:r>
              <a:rPr lang="en-US" baseline="0" dirty="0" smtClean="0"/>
              <a:t>ACTIEF: </a:t>
            </a:r>
            <a:r>
              <a:rPr lang="en-US" baseline="0" dirty="0" err="1" smtClean="0"/>
              <a:t>meewerken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poverello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uitdelen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Brussel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Centraal</a:t>
            </a:r>
            <a:r>
              <a:rPr lang="en-US" baseline="0" dirty="0" smtClean="0"/>
              <a:t>, ‘t </a:t>
            </a:r>
            <a:r>
              <a:rPr lang="en-US" baseline="0" dirty="0" err="1" smtClean="0"/>
              <a:t>Lampeke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bezoeken</a:t>
            </a:r>
            <a:r>
              <a:rPr lang="en-US" baseline="0" dirty="0" smtClean="0"/>
              <a:t> &gt;&lt; PASSIEF: </a:t>
            </a:r>
            <a:r>
              <a:rPr lang="en-US" baseline="0" dirty="0" err="1" smtClean="0"/>
              <a:t>lezingen</a:t>
            </a:r>
            <a:r>
              <a:rPr lang="en-US" baseline="0" dirty="0" smtClean="0"/>
              <a:t> over ‘t </a:t>
            </a:r>
            <a:r>
              <a:rPr lang="en-US" baseline="0" dirty="0" err="1" smtClean="0"/>
              <a:t>lampeke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gastspreker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bezoek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zelf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doen</a:t>
            </a:r>
            <a:r>
              <a:rPr lang="en-US" baseline="0" dirty="0" smtClean="0"/>
              <a:t>,..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A2A2-BF59-B240-A287-809A7C99B9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Vulkaanvoorbeeld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ONDERNEMER: </a:t>
            </a:r>
            <a:r>
              <a:rPr lang="en-US" dirty="0" err="1" smtClean="0"/>
              <a:t>bezoekt</a:t>
            </a:r>
            <a:r>
              <a:rPr lang="en-US" dirty="0" smtClean="0"/>
              <a:t> </a:t>
            </a:r>
            <a:r>
              <a:rPr lang="en-US" dirty="0" err="1" smtClean="0"/>
              <a:t>vulkanen</a:t>
            </a:r>
            <a:r>
              <a:rPr lang="en-US" dirty="0" smtClean="0"/>
              <a:t>, </a:t>
            </a:r>
            <a:r>
              <a:rPr lang="en-US" dirty="0" err="1" smtClean="0"/>
              <a:t>bootst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en </a:t>
            </a:r>
            <a:r>
              <a:rPr lang="en-US" dirty="0" err="1" smtClean="0"/>
              <a:t>gaat</a:t>
            </a:r>
            <a:r>
              <a:rPr lang="en-US" dirty="0" smtClean="0"/>
              <a:t> van </a:t>
            </a:r>
            <a:r>
              <a:rPr lang="en-US" dirty="0" err="1" smtClean="0"/>
              <a:t>daaruit</a:t>
            </a:r>
            <a:r>
              <a:rPr lang="en-US" dirty="0" smtClean="0"/>
              <a:t> op </a:t>
            </a:r>
            <a:r>
              <a:rPr lang="en-US" dirty="0" err="1" smtClean="0"/>
              <a:t>zoek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experimenten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kloppen</a:t>
            </a:r>
            <a:endParaRPr lang="en-US" baseline="0" dirty="0" smtClean="0"/>
          </a:p>
          <a:p>
            <a:r>
              <a:rPr lang="en-US" baseline="0" dirty="0" smtClean="0"/>
              <a:t>OBSERVEERDER: </a:t>
            </a:r>
            <a:r>
              <a:rPr lang="en-US" baseline="0" dirty="0" err="1" smtClean="0"/>
              <a:t>kijkt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aandachtig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musea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bekijkt</a:t>
            </a:r>
            <a:r>
              <a:rPr lang="en-US" baseline="0" dirty="0" smtClean="0"/>
              <a:t> films van </a:t>
            </a:r>
            <a:r>
              <a:rPr lang="en-US" baseline="0" dirty="0" err="1" smtClean="0"/>
              <a:t>vulkanologen</a:t>
            </a:r>
            <a:r>
              <a:rPr lang="en-US" baseline="0" dirty="0" smtClean="0"/>
              <a:t>,.. </a:t>
            </a:r>
          </a:p>
          <a:p>
            <a:r>
              <a:rPr lang="en-US" baseline="0" dirty="0" smtClean="0"/>
              <a:t>THEORETICUS: is de </a:t>
            </a:r>
            <a:r>
              <a:rPr lang="en-US" baseline="0" dirty="0" err="1" smtClean="0"/>
              <a:t>encyclopedieman</a:t>
            </a:r>
            <a:r>
              <a:rPr lang="en-US" baseline="0" dirty="0" smtClean="0"/>
              <a:t> /professor die </a:t>
            </a:r>
            <a:r>
              <a:rPr lang="en-US" baseline="0" dirty="0" err="1" smtClean="0"/>
              <a:t>alles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weet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de rest </a:t>
            </a:r>
            <a:r>
              <a:rPr lang="en-US" baseline="0" dirty="0" err="1" smtClean="0"/>
              <a:t>niets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doet</a:t>
            </a:r>
            <a:endParaRPr lang="en-US" baseline="0" dirty="0" smtClean="0"/>
          </a:p>
          <a:p>
            <a:r>
              <a:rPr lang="en-US" baseline="0" dirty="0" smtClean="0"/>
              <a:t>BESLISSER: </a:t>
            </a:r>
            <a:r>
              <a:rPr lang="en-US" baseline="0" dirty="0" err="1" smtClean="0"/>
              <a:t>kent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experimenten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voert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(?)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Voorbeeld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armoede</a:t>
            </a:r>
            <a:r>
              <a:rPr lang="en-US" baseline="0" dirty="0" smtClean="0"/>
              <a:t>: </a:t>
            </a:r>
          </a:p>
          <a:p>
            <a:r>
              <a:rPr lang="en-US" baseline="0" dirty="0" smtClean="0"/>
              <a:t>ONDERNEMER: is </a:t>
            </a:r>
            <a:r>
              <a:rPr lang="en-US" baseline="0" dirty="0" err="1" smtClean="0"/>
              <a:t>actieve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vrijwilliger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organisaties</a:t>
            </a:r>
            <a:endParaRPr lang="en-US" baseline="0" dirty="0" smtClean="0"/>
          </a:p>
          <a:p>
            <a:r>
              <a:rPr lang="en-US" baseline="0" dirty="0" smtClean="0"/>
              <a:t>OBSERVEERDER: </a:t>
            </a:r>
            <a:r>
              <a:rPr lang="en-US" baseline="0" dirty="0" err="1" smtClean="0"/>
              <a:t>bezoekt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organisatie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reflecteert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hierop</a:t>
            </a:r>
            <a:endParaRPr lang="en-US" baseline="0" dirty="0" smtClean="0"/>
          </a:p>
          <a:p>
            <a:r>
              <a:rPr lang="en-US" baseline="0" dirty="0" smtClean="0"/>
              <a:t>THEORETICUS: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boeken</a:t>
            </a:r>
            <a:r>
              <a:rPr lang="en-US" baseline="0" dirty="0" smtClean="0"/>
              <a:t> van Nicole </a:t>
            </a:r>
            <a:r>
              <a:rPr lang="en-US" baseline="0" dirty="0" err="1" smtClean="0"/>
              <a:t>Vettenburg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gelezen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uren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filosoferen</a:t>
            </a:r>
            <a:endParaRPr lang="en-US" baseline="0" dirty="0" smtClean="0"/>
          </a:p>
          <a:p>
            <a:r>
              <a:rPr lang="en-US" baseline="0" dirty="0" smtClean="0"/>
              <a:t>BESLISSER: </a:t>
            </a:r>
            <a:r>
              <a:rPr lang="en-US" baseline="0" dirty="0" err="1" smtClean="0"/>
              <a:t>reflecteert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geweldig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theorieën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betrekt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zichzelf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omgeving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de slag.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7A2A2-BF59-B240-A287-809A7C99B9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0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6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3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6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1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4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8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4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5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4996-4C28-CE45-AF8D-C217A2528CB2}" type="datetimeFigureOut">
              <a:rPr lang="en-US" smtClean="0"/>
              <a:t>23/04/14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DF59-B3DE-F943-A003-6F6D6AC64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73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EDUCATIEF WERKEN MET GROEPEN</a:t>
            </a:r>
            <a:endParaRPr lang="en-US" dirty="0"/>
          </a:p>
        </p:txBody>
      </p:sp>
      <p:sp>
        <p:nvSpPr>
          <p:cNvPr id="8" name="Title 7"/>
          <p:cNvSpPr txBox="1">
            <a:spLocks noGrp="1"/>
          </p:cNvSpPr>
          <p:nvPr>
            <p:ph idx="1"/>
          </p:nvPr>
        </p:nvSpPr>
        <p:spPr>
          <a:xfrm>
            <a:off x="1375509" y="2561737"/>
            <a:ext cx="3430954" cy="17584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0000"/>
                </a:solidFill>
              </a:rPr>
              <a:t>VORMING</a:t>
            </a:r>
          </a:p>
          <a:p>
            <a:endParaRPr lang="en-US" sz="1600" b="1" dirty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Algemene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</a:rPr>
              <a:t>doelstellingen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Werkdoelen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Werkvormen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algn="l">
              <a:buFontTx/>
              <a:buChar char="-"/>
            </a:pPr>
            <a:r>
              <a:rPr lang="en-US" sz="1600" b="1" dirty="0" err="1" smtClean="0">
                <a:solidFill>
                  <a:srgbClr val="000000"/>
                </a:solidFill>
              </a:rPr>
              <a:t>Opbouw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en-US" sz="1400" b="1" dirty="0" smtClean="0">
              <a:solidFill>
                <a:srgbClr val="000000"/>
              </a:solidFill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10800000" flipV="1">
            <a:off x="4591538" y="1602305"/>
            <a:ext cx="1250462" cy="80784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5978771" y="998661"/>
            <a:ext cx="2180492" cy="1211384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VISIES OP LEREN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630615" y="4043768"/>
            <a:ext cx="1582616" cy="938544"/>
          </a:xfrm>
          <a:custGeom>
            <a:avLst/>
            <a:gdLst>
              <a:gd name="connsiteX0" fmla="*/ 0 w 1582616"/>
              <a:gd name="connsiteY0" fmla="*/ 39775 h 938544"/>
              <a:gd name="connsiteX1" fmla="*/ 97693 w 1582616"/>
              <a:gd name="connsiteY1" fmla="*/ 698 h 938544"/>
              <a:gd name="connsiteX2" fmla="*/ 586154 w 1582616"/>
              <a:gd name="connsiteY2" fmla="*/ 78852 h 938544"/>
              <a:gd name="connsiteX3" fmla="*/ 683846 w 1582616"/>
              <a:gd name="connsiteY3" fmla="*/ 196082 h 938544"/>
              <a:gd name="connsiteX4" fmla="*/ 683846 w 1582616"/>
              <a:gd name="connsiteY4" fmla="*/ 586852 h 938544"/>
              <a:gd name="connsiteX5" fmla="*/ 566616 w 1582616"/>
              <a:gd name="connsiteY5" fmla="*/ 625928 h 938544"/>
              <a:gd name="connsiteX6" fmla="*/ 371231 w 1582616"/>
              <a:gd name="connsiteY6" fmla="*/ 606390 h 938544"/>
              <a:gd name="connsiteX7" fmla="*/ 390769 w 1582616"/>
              <a:gd name="connsiteY7" fmla="*/ 450082 h 938544"/>
              <a:gd name="connsiteX8" fmla="*/ 410308 w 1582616"/>
              <a:gd name="connsiteY8" fmla="*/ 391467 h 938544"/>
              <a:gd name="connsiteX9" fmla="*/ 488462 w 1582616"/>
              <a:gd name="connsiteY9" fmla="*/ 332852 h 938544"/>
              <a:gd name="connsiteX10" fmla="*/ 625231 w 1582616"/>
              <a:gd name="connsiteY10" fmla="*/ 293775 h 938544"/>
              <a:gd name="connsiteX11" fmla="*/ 820616 w 1582616"/>
              <a:gd name="connsiteY11" fmla="*/ 313313 h 938544"/>
              <a:gd name="connsiteX12" fmla="*/ 898769 w 1582616"/>
              <a:gd name="connsiteY12" fmla="*/ 430544 h 938544"/>
              <a:gd name="connsiteX13" fmla="*/ 937846 w 1582616"/>
              <a:gd name="connsiteY13" fmla="*/ 489159 h 938544"/>
              <a:gd name="connsiteX14" fmla="*/ 957385 w 1582616"/>
              <a:gd name="connsiteY14" fmla="*/ 645467 h 938544"/>
              <a:gd name="connsiteX15" fmla="*/ 976923 w 1582616"/>
              <a:gd name="connsiteY15" fmla="*/ 704082 h 938544"/>
              <a:gd name="connsiteX16" fmla="*/ 996462 w 1582616"/>
              <a:gd name="connsiteY16" fmla="*/ 782236 h 938544"/>
              <a:gd name="connsiteX17" fmla="*/ 918308 w 1582616"/>
              <a:gd name="connsiteY17" fmla="*/ 899467 h 938544"/>
              <a:gd name="connsiteX18" fmla="*/ 801077 w 1582616"/>
              <a:gd name="connsiteY18" fmla="*/ 938544 h 938544"/>
              <a:gd name="connsiteX19" fmla="*/ 762000 w 1582616"/>
              <a:gd name="connsiteY19" fmla="*/ 879928 h 938544"/>
              <a:gd name="connsiteX20" fmla="*/ 820616 w 1582616"/>
              <a:gd name="connsiteY20" fmla="*/ 684544 h 938544"/>
              <a:gd name="connsiteX21" fmla="*/ 937846 w 1582616"/>
              <a:gd name="connsiteY21" fmla="*/ 645467 h 938544"/>
              <a:gd name="connsiteX22" fmla="*/ 1113693 w 1582616"/>
              <a:gd name="connsiteY22" fmla="*/ 665005 h 938544"/>
              <a:gd name="connsiteX23" fmla="*/ 1172308 w 1582616"/>
              <a:gd name="connsiteY23" fmla="*/ 723621 h 938544"/>
              <a:gd name="connsiteX24" fmla="*/ 1250462 w 1582616"/>
              <a:gd name="connsiteY24" fmla="*/ 840852 h 938544"/>
              <a:gd name="connsiteX25" fmla="*/ 1309077 w 1582616"/>
              <a:gd name="connsiteY25" fmla="*/ 860390 h 938544"/>
              <a:gd name="connsiteX26" fmla="*/ 1367693 w 1582616"/>
              <a:gd name="connsiteY26" fmla="*/ 899467 h 938544"/>
              <a:gd name="connsiteX27" fmla="*/ 1582616 w 1582616"/>
              <a:gd name="connsiteY27" fmla="*/ 919005 h 93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582616" h="938544">
                <a:moveTo>
                  <a:pt x="0" y="39775"/>
                </a:moveTo>
                <a:cubicBezTo>
                  <a:pt x="32564" y="26749"/>
                  <a:pt x="62620" y="698"/>
                  <a:pt x="97693" y="698"/>
                </a:cubicBezTo>
                <a:cubicBezTo>
                  <a:pt x="193936" y="698"/>
                  <a:pt x="457845" y="-12797"/>
                  <a:pt x="586154" y="78852"/>
                </a:cubicBezTo>
                <a:cubicBezTo>
                  <a:pt x="634020" y="113042"/>
                  <a:pt x="652687" y="149345"/>
                  <a:pt x="683846" y="196082"/>
                </a:cubicBezTo>
                <a:cubicBezTo>
                  <a:pt x="710104" y="327368"/>
                  <a:pt x="742398" y="444655"/>
                  <a:pt x="683846" y="586852"/>
                </a:cubicBezTo>
                <a:cubicBezTo>
                  <a:pt x="668163" y="624940"/>
                  <a:pt x="566616" y="625928"/>
                  <a:pt x="566616" y="625928"/>
                </a:cubicBezTo>
                <a:cubicBezTo>
                  <a:pt x="501488" y="619415"/>
                  <a:pt x="417513" y="652672"/>
                  <a:pt x="371231" y="606390"/>
                </a:cubicBezTo>
                <a:cubicBezTo>
                  <a:pt x="334102" y="569261"/>
                  <a:pt x="381376" y="501743"/>
                  <a:pt x="390769" y="450082"/>
                </a:cubicBezTo>
                <a:cubicBezTo>
                  <a:pt x="394453" y="429819"/>
                  <a:pt x="397123" y="407289"/>
                  <a:pt x="410308" y="391467"/>
                </a:cubicBezTo>
                <a:cubicBezTo>
                  <a:pt x="431155" y="366451"/>
                  <a:pt x="460188" y="349008"/>
                  <a:pt x="488462" y="332852"/>
                </a:cubicBezTo>
                <a:cubicBezTo>
                  <a:pt x="510267" y="320392"/>
                  <a:pt x="608306" y="298006"/>
                  <a:pt x="625231" y="293775"/>
                </a:cubicBezTo>
                <a:cubicBezTo>
                  <a:pt x="690359" y="300288"/>
                  <a:pt x="762073" y="284041"/>
                  <a:pt x="820616" y="313313"/>
                </a:cubicBezTo>
                <a:cubicBezTo>
                  <a:pt x="862622" y="334316"/>
                  <a:pt x="872718" y="391467"/>
                  <a:pt x="898769" y="430544"/>
                </a:cubicBezTo>
                <a:lnTo>
                  <a:pt x="937846" y="489159"/>
                </a:lnTo>
                <a:cubicBezTo>
                  <a:pt x="944359" y="541262"/>
                  <a:pt x="947992" y="593806"/>
                  <a:pt x="957385" y="645467"/>
                </a:cubicBezTo>
                <a:cubicBezTo>
                  <a:pt x="961069" y="665730"/>
                  <a:pt x="971265" y="684279"/>
                  <a:pt x="976923" y="704082"/>
                </a:cubicBezTo>
                <a:cubicBezTo>
                  <a:pt x="984300" y="729902"/>
                  <a:pt x="989949" y="756185"/>
                  <a:pt x="996462" y="782236"/>
                </a:cubicBezTo>
                <a:cubicBezTo>
                  <a:pt x="977014" y="860026"/>
                  <a:pt x="994206" y="865734"/>
                  <a:pt x="918308" y="899467"/>
                </a:cubicBezTo>
                <a:cubicBezTo>
                  <a:pt x="880667" y="916196"/>
                  <a:pt x="801077" y="938544"/>
                  <a:pt x="801077" y="938544"/>
                </a:cubicBezTo>
                <a:cubicBezTo>
                  <a:pt x="788051" y="919005"/>
                  <a:pt x="764337" y="903294"/>
                  <a:pt x="762000" y="879928"/>
                </a:cubicBezTo>
                <a:cubicBezTo>
                  <a:pt x="758721" y="847141"/>
                  <a:pt x="769322" y="716603"/>
                  <a:pt x="820616" y="684544"/>
                </a:cubicBezTo>
                <a:cubicBezTo>
                  <a:pt x="855545" y="662713"/>
                  <a:pt x="937846" y="645467"/>
                  <a:pt x="937846" y="645467"/>
                </a:cubicBezTo>
                <a:cubicBezTo>
                  <a:pt x="996462" y="651980"/>
                  <a:pt x="1057743" y="646355"/>
                  <a:pt x="1113693" y="665005"/>
                </a:cubicBezTo>
                <a:cubicBezTo>
                  <a:pt x="1139907" y="673743"/>
                  <a:pt x="1155344" y="701810"/>
                  <a:pt x="1172308" y="723621"/>
                </a:cubicBezTo>
                <a:cubicBezTo>
                  <a:pt x="1201141" y="760693"/>
                  <a:pt x="1205907" y="826001"/>
                  <a:pt x="1250462" y="840852"/>
                </a:cubicBezTo>
                <a:lnTo>
                  <a:pt x="1309077" y="860390"/>
                </a:lnTo>
                <a:cubicBezTo>
                  <a:pt x="1328616" y="873416"/>
                  <a:pt x="1345706" y="891222"/>
                  <a:pt x="1367693" y="899467"/>
                </a:cubicBezTo>
                <a:cubicBezTo>
                  <a:pt x="1440231" y="926668"/>
                  <a:pt x="1506864" y="919005"/>
                  <a:pt x="1582616" y="91900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6619131">
            <a:off x="6001704" y="4785499"/>
            <a:ext cx="495232" cy="3936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1399667">
            <a:off x="2817027" y="4998080"/>
            <a:ext cx="495232" cy="3936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13231" y="5431692"/>
            <a:ext cx="2473569" cy="976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BEGELEIDEN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Stijl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41047" y="5431696"/>
            <a:ext cx="2676770" cy="9964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tips, </a:t>
            </a:r>
            <a:r>
              <a:rPr lang="en-US" dirty="0" err="1" smtClean="0"/>
              <a:t>aandachtspunten</a:t>
            </a:r>
            <a:r>
              <a:rPr lang="en-US" dirty="0" smtClean="0"/>
              <a:t> &amp; </a:t>
            </a:r>
            <a:r>
              <a:rPr lang="en-US" dirty="0" err="1" smtClean="0"/>
              <a:t>valkuilen</a:t>
            </a:r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562768" y="4200774"/>
            <a:ext cx="916660" cy="781538"/>
          </a:xfrm>
          <a:custGeom>
            <a:avLst/>
            <a:gdLst>
              <a:gd name="connsiteX0" fmla="*/ 192155 w 916660"/>
              <a:gd name="connsiteY0" fmla="*/ 0 h 781538"/>
              <a:gd name="connsiteX1" fmla="*/ 231232 w 916660"/>
              <a:gd name="connsiteY1" fmla="*/ 97692 h 781538"/>
              <a:gd name="connsiteX2" fmla="*/ 231232 w 916660"/>
              <a:gd name="connsiteY2" fmla="*/ 410307 h 781538"/>
              <a:gd name="connsiteX3" fmla="*/ 172617 w 916660"/>
              <a:gd name="connsiteY3" fmla="*/ 449384 h 781538"/>
              <a:gd name="connsiteX4" fmla="*/ 16309 w 916660"/>
              <a:gd name="connsiteY4" fmla="*/ 429846 h 781538"/>
              <a:gd name="connsiteX5" fmla="*/ 94463 w 916660"/>
              <a:gd name="connsiteY5" fmla="*/ 175846 h 781538"/>
              <a:gd name="connsiteX6" fmla="*/ 348463 w 916660"/>
              <a:gd name="connsiteY6" fmla="*/ 156307 h 781538"/>
              <a:gd name="connsiteX7" fmla="*/ 524309 w 916660"/>
              <a:gd name="connsiteY7" fmla="*/ 175846 h 781538"/>
              <a:gd name="connsiteX8" fmla="*/ 563386 w 916660"/>
              <a:gd name="connsiteY8" fmla="*/ 254000 h 781538"/>
              <a:gd name="connsiteX9" fmla="*/ 622001 w 916660"/>
              <a:gd name="connsiteY9" fmla="*/ 293077 h 781538"/>
              <a:gd name="connsiteX10" fmla="*/ 622001 w 916660"/>
              <a:gd name="connsiteY10" fmla="*/ 449384 h 781538"/>
              <a:gd name="connsiteX11" fmla="*/ 543847 w 916660"/>
              <a:gd name="connsiteY11" fmla="*/ 429846 h 781538"/>
              <a:gd name="connsiteX12" fmla="*/ 485232 w 916660"/>
              <a:gd name="connsiteY12" fmla="*/ 390769 h 781538"/>
              <a:gd name="connsiteX13" fmla="*/ 563386 w 916660"/>
              <a:gd name="connsiteY13" fmla="*/ 175846 h 781538"/>
              <a:gd name="connsiteX14" fmla="*/ 758770 w 916660"/>
              <a:gd name="connsiteY14" fmla="*/ 214923 h 781538"/>
              <a:gd name="connsiteX15" fmla="*/ 876001 w 916660"/>
              <a:gd name="connsiteY15" fmla="*/ 273538 h 781538"/>
              <a:gd name="connsiteX16" fmla="*/ 915078 w 916660"/>
              <a:gd name="connsiteY16" fmla="*/ 332154 h 781538"/>
              <a:gd name="connsiteX17" fmla="*/ 836924 w 916660"/>
              <a:gd name="connsiteY17" fmla="*/ 488461 h 781538"/>
              <a:gd name="connsiteX18" fmla="*/ 719694 w 916660"/>
              <a:gd name="connsiteY18" fmla="*/ 566615 h 781538"/>
              <a:gd name="connsiteX19" fmla="*/ 661078 w 916660"/>
              <a:gd name="connsiteY19" fmla="*/ 605692 h 781538"/>
              <a:gd name="connsiteX20" fmla="*/ 563386 w 916660"/>
              <a:gd name="connsiteY20" fmla="*/ 781538 h 781538"/>
              <a:gd name="connsiteX21" fmla="*/ 543847 w 916660"/>
              <a:gd name="connsiteY21" fmla="*/ 781538 h 78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6660" h="781538">
                <a:moveTo>
                  <a:pt x="192155" y="0"/>
                </a:moveTo>
                <a:cubicBezTo>
                  <a:pt x="205181" y="32564"/>
                  <a:pt x="220141" y="64419"/>
                  <a:pt x="231232" y="97692"/>
                </a:cubicBezTo>
                <a:cubicBezTo>
                  <a:pt x="265976" y="201924"/>
                  <a:pt x="264140" y="295127"/>
                  <a:pt x="231232" y="410307"/>
                </a:cubicBezTo>
                <a:cubicBezTo>
                  <a:pt x="224781" y="432886"/>
                  <a:pt x="192155" y="436358"/>
                  <a:pt x="172617" y="449384"/>
                </a:cubicBezTo>
                <a:cubicBezTo>
                  <a:pt x="120514" y="442871"/>
                  <a:pt x="42766" y="475201"/>
                  <a:pt x="16309" y="429846"/>
                </a:cubicBezTo>
                <a:cubicBezTo>
                  <a:pt x="-15424" y="375448"/>
                  <a:pt x="-6577" y="194791"/>
                  <a:pt x="94463" y="175846"/>
                </a:cubicBezTo>
                <a:cubicBezTo>
                  <a:pt x="177925" y="160197"/>
                  <a:pt x="263796" y="162820"/>
                  <a:pt x="348463" y="156307"/>
                </a:cubicBezTo>
                <a:cubicBezTo>
                  <a:pt x="407078" y="162820"/>
                  <a:pt x="470619" y="151441"/>
                  <a:pt x="524309" y="175846"/>
                </a:cubicBezTo>
                <a:cubicBezTo>
                  <a:pt x="550825" y="187899"/>
                  <a:pt x="544740" y="231625"/>
                  <a:pt x="563386" y="254000"/>
                </a:cubicBezTo>
                <a:cubicBezTo>
                  <a:pt x="578419" y="272040"/>
                  <a:pt x="602463" y="280051"/>
                  <a:pt x="622001" y="293077"/>
                </a:cubicBezTo>
                <a:cubicBezTo>
                  <a:pt x="635880" y="334713"/>
                  <a:pt x="671639" y="409674"/>
                  <a:pt x="622001" y="449384"/>
                </a:cubicBezTo>
                <a:cubicBezTo>
                  <a:pt x="601032" y="466159"/>
                  <a:pt x="569898" y="436359"/>
                  <a:pt x="543847" y="429846"/>
                </a:cubicBezTo>
                <a:cubicBezTo>
                  <a:pt x="524309" y="416820"/>
                  <a:pt x="489433" y="413872"/>
                  <a:pt x="485232" y="390769"/>
                </a:cubicBezTo>
                <a:cubicBezTo>
                  <a:pt x="455324" y="226276"/>
                  <a:pt x="476419" y="233823"/>
                  <a:pt x="563386" y="175846"/>
                </a:cubicBezTo>
                <a:cubicBezTo>
                  <a:pt x="613796" y="183047"/>
                  <a:pt x="704205" y="187640"/>
                  <a:pt x="758770" y="214923"/>
                </a:cubicBezTo>
                <a:cubicBezTo>
                  <a:pt x="910265" y="290671"/>
                  <a:pt x="728678" y="224431"/>
                  <a:pt x="876001" y="273538"/>
                </a:cubicBezTo>
                <a:cubicBezTo>
                  <a:pt x="889027" y="293077"/>
                  <a:pt x="912165" y="308853"/>
                  <a:pt x="915078" y="332154"/>
                </a:cubicBezTo>
                <a:cubicBezTo>
                  <a:pt x="924585" y="408211"/>
                  <a:pt x="890346" y="446910"/>
                  <a:pt x="836924" y="488461"/>
                </a:cubicBezTo>
                <a:cubicBezTo>
                  <a:pt x="799853" y="517294"/>
                  <a:pt x="758771" y="540564"/>
                  <a:pt x="719694" y="566615"/>
                </a:cubicBezTo>
                <a:lnTo>
                  <a:pt x="661078" y="605692"/>
                </a:lnTo>
                <a:cubicBezTo>
                  <a:pt x="646329" y="649938"/>
                  <a:pt x="608176" y="781538"/>
                  <a:pt x="563386" y="781538"/>
                </a:cubicBezTo>
                <a:lnTo>
                  <a:pt x="543847" y="78153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1232972"/>
            <a:ext cx="166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A</a:t>
            </a:r>
            <a:r>
              <a:rPr lang="en-US" u="sng" dirty="0" err="1" smtClean="0"/>
              <a:t>chtergrond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2703229"/>
            <a:ext cx="1112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Op </a:t>
            </a:r>
            <a:r>
              <a:rPr lang="en-US" u="sng" dirty="0" err="1" smtClean="0"/>
              <a:t>papier</a:t>
            </a:r>
            <a:endParaRPr lang="en-US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5431692"/>
            <a:ext cx="68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Doen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6762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ym typeface="Wingdings"/>
              </a:rPr>
              <a:t>In </a:t>
            </a:r>
            <a:r>
              <a:rPr lang="en-US" u="sng" dirty="0" err="1" smtClean="0">
                <a:sym typeface="Wingdings"/>
              </a:rPr>
              <a:t>educatief</a:t>
            </a:r>
            <a:r>
              <a:rPr lang="en-US" u="sng" dirty="0" smtClean="0">
                <a:sym typeface="Wingdings"/>
              </a:rPr>
              <a:t> </a:t>
            </a:r>
            <a:r>
              <a:rPr lang="en-US" u="sng" dirty="0" err="1" smtClean="0">
                <a:sym typeface="Wingdings"/>
              </a:rPr>
              <a:t>werken</a:t>
            </a:r>
            <a:r>
              <a:rPr lang="en-US" u="sng" dirty="0" smtClean="0">
                <a:sym typeface="Wingdings"/>
              </a:rPr>
              <a:t> met </a:t>
            </a:r>
            <a:r>
              <a:rPr lang="en-US" u="sng" dirty="0" err="1" smtClean="0">
                <a:sym typeface="Wingdings"/>
              </a:rPr>
              <a:t>groepen</a:t>
            </a:r>
            <a:r>
              <a:rPr lang="en-US" u="sng" dirty="0" smtClean="0">
                <a:sym typeface="Wingdings"/>
              </a:rPr>
              <a:t>:</a:t>
            </a:r>
            <a:br>
              <a:rPr lang="en-US" u="sng" dirty="0" smtClean="0">
                <a:sym typeface="Wingding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Verschillende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leerstijlen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deelnemers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Eigen </a:t>
            </a:r>
            <a:r>
              <a:rPr lang="en-US" dirty="0" err="1" smtClean="0">
                <a:sym typeface="Wingdings"/>
              </a:rPr>
              <a:t>leerstijl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heeft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invloed</a:t>
            </a:r>
            <a:r>
              <a:rPr lang="en-US" dirty="0" smtClean="0">
                <a:sym typeface="Wingdings"/>
              </a:rPr>
              <a:t> op </a:t>
            </a:r>
            <a:r>
              <a:rPr lang="en-US" dirty="0" err="1" smtClean="0">
                <a:sym typeface="Wingdings"/>
              </a:rPr>
              <a:t>begeleidingsstijl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Doelbewust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variëren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8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Voorbeeld</a:t>
            </a:r>
            <a:r>
              <a:rPr lang="en-US" i="1" dirty="0" smtClean="0"/>
              <a:t>: </a:t>
            </a:r>
            <a:r>
              <a:rPr lang="en-US" i="1" dirty="0" err="1" smtClean="0"/>
              <a:t>vorming</a:t>
            </a:r>
            <a:r>
              <a:rPr lang="en-US" i="1" dirty="0" smtClean="0"/>
              <a:t> over </a:t>
            </a:r>
            <a:r>
              <a:rPr lang="en-US" i="1" dirty="0" err="1" smtClean="0"/>
              <a:t>armoede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leerstijl</a:t>
            </a:r>
            <a:r>
              <a:rPr lang="en-US" dirty="0" smtClean="0"/>
              <a:t>? (en </a:t>
            </a:r>
            <a:r>
              <a:rPr lang="en-US" dirty="0" err="1" smtClean="0"/>
              <a:t>begeleidingsstijl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Variatie</a:t>
            </a:r>
            <a:r>
              <a:rPr lang="en-US" dirty="0" smtClean="0"/>
              <a:t> in </a:t>
            </a:r>
            <a:r>
              <a:rPr lang="en-US" dirty="0" err="1" smtClean="0"/>
              <a:t>werkvorm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Concreet</a:t>
            </a:r>
            <a:r>
              <a:rPr lang="en-US" dirty="0" smtClean="0"/>
              <a:t>             abstract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Actief</a:t>
            </a:r>
            <a:r>
              <a:rPr lang="en-US" dirty="0" smtClean="0"/>
              <a:t>            </a:t>
            </a:r>
            <a:r>
              <a:rPr lang="en-US" dirty="0" err="1" smtClean="0"/>
              <a:t>passief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08923" y="3067538"/>
            <a:ext cx="547077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461846" y="3571629"/>
            <a:ext cx="547077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42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EMANCIPATORISCH 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1054"/>
          </a:xfrm>
        </p:spPr>
        <p:txBody>
          <a:bodyPr/>
          <a:lstStyle/>
          <a:p>
            <a:r>
              <a:rPr lang="en-US" b="1" dirty="0" smtClean="0"/>
              <a:t>2. EMANCIPATORISCH WERKEN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5692"/>
            <a:ext cx="8229600" cy="4250471"/>
          </a:xfrm>
        </p:spPr>
        <p:txBody>
          <a:bodyPr/>
          <a:lstStyle/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Kritisch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denken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stimuleren</a:t>
            </a:r>
            <a:r>
              <a:rPr lang="en-US" dirty="0" smtClean="0">
                <a:sym typeface="Wingdings"/>
              </a:rPr>
              <a:t> &amp; </a:t>
            </a:r>
            <a:r>
              <a:rPr lang="en-US" dirty="0" err="1" smtClean="0">
                <a:sym typeface="Wingdings"/>
              </a:rPr>
              <a:t>meningen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formuleren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Paolo </a:t>
            </a:r>
            <a:r>
              <a:rPr lang="en-US" dirty="0" err="1" smtClean="0">
                <a:sym typeface="Wingdings"/>
              </a:rPr>
              <a:t>Freire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Pedagogie</a:t>
            </a:r>
            <a:r>
              <a:rPr lang="en-US" dirty="0" smtClean="0">
                <a:sym typeface="Wingdings"/>
              </a:rPr>
              <a:t> van de </a:t>
            </a:r>
            <a:r>
              <a:rPr lang="en-US" dirty="0" err="1" smtClean="0">
                <a:sym typeface="Wingdings"/>
              </a:rPr>
              <a:t>onderdrukten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alfabetiseringsmethode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734"/>
            <a:ext cx="8229600" cy="5325430"/>
          </a:xfrm>
        </p:spPr>
        <p:txBody>
          <a:bodyPr/>
          <a:lstStyle/>
          <a:p>
            <a:r>
              <a:rPr lang="en-US" dirty="0" err="1" smtClean="0"/>
              <a:t>Naïef</a:t>
            </a:r>
            <a:r>
              <a:rPr lang="en-US" dirty="0" smtClean="0"/>
              <a:t> </a:t>
            </a:r>
            <a:r>
              <a:rPr lang="en-US" dirty="0" err="1" smtClean="0"/>
              <a:t>bewustzijn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kritisch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bewustzijn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Problematiserend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vanzelfsprekendheid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vraag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stellen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= </a:t>
            </a:r>
            <a:r>
              <a:rPr lang="en-US" dirty="0" err="1" smtClean="0">
                <a:sym typeface="Wingdings"/>
              </a:rPr>
              <a:t>bewustwordingsprocessen</a:t>
            </a:r>
            <a:r>
              <a:rPr lang="en-US" dirty="0" smtClean="0">
                <a:sym typeface="Wingdings"/>
              </a:rPr>
              <a:t> in gang </a:t>
            </a:r>
            <a:r>
              <a:rPr lang="en-US" dirty="0" err="1" smtClean="0">
                <a:sym typeface="Wingdings"/>
              </a:rPr>
              <a:t>zetten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0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Voorbeeld</a:t>
            </a:r>
            <a:r>
              <a:rPr lang="en-US" i="1" dirty="0" smtClean="0"/>
              <a:t>: </a:t>
            </a:r>
            <a:r>
              <a:rPr lang="en-US" i="1" dirty="0" err="1" smtClean="0"/>
              <a:t>vorming</a:t>
            </a:r>
            <a:r>
              <a:rPr lang="en-US" i="1" dirty="0" smtClean="0"/>
              <a:t> over </a:t>
            </a:r>
            <a:r>
              <a:rPr lang="en-US" i="1" dirty="0" err="1" smtClean="0"/>
              <a:t>armoede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gaan</a:t>
            </a:r>
            <a:r>
              <a:rPr lang="en-US" dirty="0" smtClean="0"/>
              <a:t> we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0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SOCIAAL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b="1" dirty="0" smtClean="0"/>
              <a:t>3. SOCIAAL LEREN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Dialogerend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r>
              <a:rPr lang="en-US" dirty="0" err="1" smtClean="0"/>
              <a:t>Probleemoplossingspotentieel</a:t>
            </a:r>
            <a:r>
              <a:rPr lang="en-US" dirty="0" smtClean="0"/>
              <a:t> van de </a:t>
            </a:r>
            <a:r>
              <a:rPr lang="en-US" dirty="0" err="1" smtClean="0"/>
              <a:t>groep</a:t>
            </a:r>
            <a:endParaRPr lang="en-US" dirty="0" smtClean="0"/>
          </a:p>
          <a:p>
            <a:r>
              <a:rPr lang="en-US" dirty="0" err="1" smtClean="0"/>
              <a:t>Groepsgericht</a:t>
            </a:r>
            <a:r>
              <a:rPr lang="en-US" dirty="0" smtClean="0"/>
              <a:t> &amp; </a:t>
            </a:r>
            <a:r>
              <a:rPr lang="en-US" dirty="0" err="1" smtClean="0"/>
              <a:t>omgevingsgericht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 err="1" smtClean="0"/>
              <a:t>Gericht</a:t>
            </a:r>
            <a:r>
              <a:rPr lang="en-US" u="sng" dirty="0" smtClean="0"/>
              <a:t> op: </a:t>
            </a: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Beter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functioneren</a:t>
            </a:r>
            <a:r>
              <a:rPr lang="en-US" dirty="0" smtClean="0">
                <a:sym typeface="Wingdings"/>
              </a:rPr>
              <a:t> van de </a:t>
            </a:r>
            <a:r>
              <a:rPr lang="en-US" dirty="0" err="1" smtClean="0">
                <a:sym typeface="Wingdings"/>
              </a:rPr>
              <a:t>groep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Verbinding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tussen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en </a:t>
            </a:r>
            <a:r>
              <a:rPr lang="en-US" dirty="0" err="1" smtClean="0">
                <a:sym typeface="Wingdings"/>
              </a:rPr>
              <a:t>handelen</a:t>
            </a:r>
            <a:r>
              <a:rPr lang="en-US" dirty="0" smtClean="0">
                <a:sym typeface="Wingdings"/>
              </a:rPr>
              <a:t> in de </a:t>
            </a:r>
            <a:r>
              <a:rPr lang="en-US" dirty="0" err="1" smtClean="0">
                <a:sym typeface="Wingdings"/>
              </a:rPr>
              <a:t>groep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Communicatie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tussen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groep</a:t>
            </a:r>
            <a:r>
              <a:rPr lang="en-US" dirty="0" smtClean="0">
                <a:sym typeface="Wingdings"/>
              </a:rPr>
              <a:t> en </a:t>
            </a:r>
            <a:r>
              <a:rPr lang="en-US" dirty="0" err="1" smtClean="0">
                <a:sym typeface="Wingdings"/>
              </a:rPr>
              <a:t>sociale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omgeving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38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Kritisch-reflexief</a:t>
            </a:r>
            <a:r>
              <a:rPr lang="en-US" dirty="0" smtClean="0"/>
              <a:t>: in </a:t>
            </a:r>
            <a:r>
              <a:rPr lang="en-US" dirty="0" err="1" smtClean="0"/>
              <a:t>vraag</a:t>
            </a:r>
            <a:r>
              <a:rPr lang="en-US" dirty="0" smtClean="0"/>
              <a:t> </a:t>
            </a:r>
            <a:r>
              <a:rPr lang="en-US" dirty="0" err="1" smtClean="0"/>
              <a:t>durven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van </a:t>
            </a:r>
            <a:r>
              <a:rPr lang="en-US" dirty="0" err="1" smtClean="0"/>
              <a:t>probleemstelling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Interactief</a:t>
            </a:r>
            <a:r>
              <a:rPr lang="en-US" dirty="0" smtClean="0"/>
              <a:t> &amp; </a:t>
            </a:r>
            <a:r>
              <a:rPr lang="en-US" dirty="0" err="1" smtClean="0"/>
              <a:t>communicatief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Handelings</a:t>
            </a:r>
            <a:r>
              <a:rPr lang="en-US" dirty="0" smtClean="0"/>
              <a:t>- en </a:t>
            </a:r>
            <a:r>
              <a:rPr lang="en-US" dirty="0" err="1" smtClean="0"/>
              <a:t>ervaringsgericht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9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Voorbeeld</a:t>
            </a:r>
            <a:r>
              <a:rPr lang="en-US" i="1" dirty="0" smtClean="0"/>
              <a:t>: </a:t>
            </a:r>
            <a:r>
              <a:rPr lang="en-US" i="1" dirty="0" err="1" smtClean="0"/>
              <a:t>vorming</a:t>
            </a:r>
            <a:r>
              <a:rPr lang="en-US" i="1" dirty="0" smtClean="0"/>
              <a:t> over </a:t>
            </a:r>
            <a:r>
              <a:rPr lang="en-US" i="1" dirty="0" err="1" smtClean="0"/>
              <a:t>armoede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?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gaan</a:t>
            </a:r>
            <a:r>
              <a:rPr lang="en-US" dirty="0" smtClean="0"/>
              <a:t> we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3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VISIES OP LEREN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Kennismaking</a:t>
            </a:r>
            <a:r>
              <a:rPr lang="en-US" dirty="0" smtClean="0">
                <a:solidFill>
                  <a:srgbClr val="000000"/>
                </a:solidFill>
              </a:rPr>
              <a:t> met </a:t>
            </a:r>
            <a:r>
              <a:rPr lang="en-US" dirty="0" err="1" smtClean="0">
                <a:solidFill>
                  <a:srgbClr val="000000"/>
                </a:solidFill>
              </a:rPr>
              <a:t>verschillende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stromingen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vormingswerk</a:t>
            </a:r>
            <a:r>
              <a:rPr lang="en-US" dirty="0" smtClean="0">
                <a:solidFill>
                  <a:srgbClr val="000000"/>
                </a:solidFill>
              </a:rPr>
              <a:t> &amp; </a:t>
            </a:r>
            <a:r>
              <a:rPr lang="en-US" dirty="0" err="1" smtClean="0">
                <a:solidFill>
                  <a:srgbClr val="000000"/>
                </a:solidFill>
              </a:rPr>
              <a:t>onderwijs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97077" y="234462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>
            <a:off x="509953" y="2340219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VISIES OP LEREN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13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INFORMEEL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8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b="1" dirty="0" smtClean="0"/>
              <a:t>4. INFORMEEL LEREN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8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&gt;&lt; </a:t>
            </a:r>
            <a:r>
              <a:rPr lang="en-US" dirty="0" err="1" smtClean="0"/>
              <a:t>formeel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 (</a:t>
            </a:r>
            <a:r>
              <a:rPr lang="en-US" dirty="0" err="1" smtClean="0"/>
              <a:t>onderwijs</a:t>
            </a:r>
            <a:r>
              <a:rPr lang="en-US" dirty="0" smtClean="0"/>
              <a:t> / </a:t>
            </a:r>
            <a:r>
              <a:rPr lang="en-US" dirty="0" err="1" smtClean="0"/>
              <a:t>didactisch</a:t>
            </a:r>
            <a:r>
              <a:rPr lang="en-US" dirty="0" smtClean="0"/>
              <a:t> plan)</a:t>
            </a:r>
          </a:p>
          <a:p>
            <a:endParaRPr lang="en-US" dirty="0" smtClean="0"/>
          </a:p>
          <a:p>
            <a:r>
              <a:rPr lang="en-US" dirty="0" err="1" smtClean="0"/>
              <a:t>Leerprocessen</a:t>
            </a:r>
            <a:r>
              <a:rPr lang="en-US" dirty="0" smtClean="0"/>
              <a:t> die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strakke</a:t>
            </a:r>
            <a:r>
              <a:rPr lang="en-US" dirty="0" smtClean="0"/>
              <a:t> regels </a:t>
            </a:r>
            <a:r>
              <a:rPr lang="en-US" dirty="0" err="1" smtClean="0"/>
              <a:t>gebonden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nl-BE" dirty="0"/>
              <a:t>V</a:t>
            </a:r>
            <a:r>
              <a:rPr lang="nl-BE" dirty="0" smtClean="0"/>
              <a:t>erbindt</a:t>
            </a:r>
            <a:r>
              <a:rPr lang="en-US" dirty="0" smtClean="0"/>
              <a:t> </a:t>
            </a:r>
            <a:r>
              <a:rPr lang="en-US" dirty="0" err="1" smtClean="0"/>
              <a:t>functionele</a:t>
            </a:r>
            <a:r>
              <a:rPr lang="en-US" dirty="0" smtClean="0"/>
              <a:t> </a:t>
            </a:r>
            <a:r>
              <a:rPr lang="en-US" dirty="0" err="1" smtClean="0"/>
              <a:t>leerprocessen</a:t>
            </a:r>
            <a:r>
              <a:rPr lang="en-US" dirty="0" smtClean="0"/>
              <a:t> met </a:t>
            </a:r>
            <a:r>
              <a:rPr lang="en-US" dirty="0" err="1" smtClean="0"/>
              <a:t>reflectieve</a:t>
            </a:r>
            <a:r>
              <a:rPr lang="en-US" dirty="0" smtClean="0"/>
              <a:t> en </a:t>
            </a:r>
            <a:r>
              <a:rPr lang="en-US" dirty="0" err="1" smtClean="0"/>
              <a:t>expressieve</a:t>
            </a:r>
            <a:r>
              <a:rPr lang="en-US" dirty="0" smtClean="0"/>
              <a:t> </a:t>
            </a:r>
            <a:r>
              <a:rPr lang="en-US" dirty="0" err="1" smtClean="0"/>
              <a:t>leerprocessen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Vb</a:t>
            </a:r>
            <a:r>
              <a:rPr lang="en-US" dirty="0" smtClean="0"/>
              <a:t>: </a:t>
            </a:r>
            <a:r>
              <a:rPr lang="en-US" dirty="0" err="1" smtClean="0"/>
              <a:t>d.m.v</a:t>
            </a:r>
            <a:r>
              <a:rPr lang="en-US" dirty="0" smtClean="0"/>
              <a:t>. </a:t>
            </a:r>
            <a:r>
              <a:rPr lang="en-US" dirty="0" err="1" smtClean="0"/>
              <a:t>creatieve</a:t>
            </a:r>
            <a:r>
              <a:rPr lang="en-US" dirty="0" smtClean="0"/>
              <a:t> </a:t>
            </a:r>
            <a:r>
              <a:rPr lang="en-US" dirty="0" err="1" smtClean="0"/>
              <a:t>expressie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	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vaardigheden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50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Participatiecompetentie</a:t>
            </a:r>
            <a:r>
              <a:rPr lang="en-US" dirty="0" smtClean="0">
                <a:sym typeface="Wingdings"/>
              </a:rPr>
              <a:t> van </a:t>
            </a:r>
            <a:r>
              <a:rPr lang="en-US" dirty="0" err="1" smtClean="0">
                <a:sym typeface="Wingdings"/>
              </a:rPr>
              <a:t>mensen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verhogen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Betekenisleren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bij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deelnemer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Versterking</a:t>
            </a:r>
            <a:r>
              <a:rPr lang="en-US" dirty="0" smtClean="0">
                <a:sym typeface="Wingdings"/>
              </a:rPr>
              <a:t> van de </a:t>
            </a:r>
            <a:r>
              <a:rPr lang="en-US" dirty="0" err="1" smtClean="0">
                <a:sym typeface="Wingdings"/>
              </a:rPr>
              <a:t>positie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veranderende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samenleving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21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Voorbeeld</a:t>
            </a:r>
            <a:r>
              <a:rPr lang="en-US" i="1" dirty="0" smtClean="0"/>
              <a:t>: </a:t>
            </a:r>
            <a:r>
              <a:rPr lang="en-US" i="1" dirty="0" err="1" smtClean="0"/>
              <a:t>vorming</a:t>
            </a:r>
            <a:r>
              <a:rPr lang="en-US" i="1" dirty="0" smtClean="0"/>
              <a:t> over </a:t>
            </a:r>
            <a:r>
              <a:rPr lang="en-US" i="1" dirty="0" err="1" smtClean="0"/>
              <a:t>armoede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Doel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gaan</a:t>
            </a:r>
            <a:r>
              <a:rPr lang="en-US" dirty="0" smtClean="0"/>
              <a:t> we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69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</a:t>
            </a:r>
            <a:r>
              <a:rPr lang="en-US" b="1"/>
              <a:t>LEVEND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63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b="1" dirty="0" smtClean="0"/>
              <a:t>5. LEVEND LEREN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3338"/>
          </a:xfrm>
        </p:spPr>
        <p:txBody>
          <a:bodyPr>
            <a:normAutofit/>
          </a:bodyPr>
          <a:lstStyle/>
          <a:p>
            <a:r>
              <a:rPr lang="en-US" dirty="0" err="1" smtClean="0">
                <a:sym typeface="Wingdings"/>
              </a:rPr>
              <a:t>Verband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tussen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&amp; </a:t>
            </a:r>
            <a:r>
              <a:rPr lang="en-US" dirty="0" err="1" smtClean="0">
                <a:sym typeface="Wingdings"/>
              </a:rPr>
              <a:t>leven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&gt;&lt; ‘</a:t>
            </a:r>
            <a:r>
              <a:rPr lang="en-US" dirty="0" err="1" smtClean="0">
                <a:sym typeface="Wingdings"/>
              </a:rPr>
              <a:t>dood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als</a:t>
            </a:r>
            <a:r>
              <a:rPr lang="en-US" dirty="0" smtClean="0">
                <a:sym typeface="Wingdings"/>
              </a:rPr>
              <a:t> routine of </a:t>
            </a:r>
            <a:r>
              <a:rPr lang="en-US" dirty="0" err="1" smtClean="0">
                <a:sym typeface="Wingdings"/>
              </a:rPr>
              <a:t>automatisme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Mens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zijn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totale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bestaan</a:t>
            </a:r>
            <a:r>
              <a:rPr lang="en-US" dirty="0" smtClean="0">
                <a:sym typeface="Wingdings"/>
              </a:rPr>
              <a:t> / </a:t>
            </a:r>
            <a:r>
              <a:rPr lang="en-US" dirty="0" err="1" smtClean="0">
                <a:sym typeface="Wingdings"/>
              </a:rPr>
              <a:t>maatschappelijke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realiteit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Verschillende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componenten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zijn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belangrijk</a:t>
            </a:r>
            <a:r>
              <a:rPr lang="en-US" dirty="0" smtClean="0">
                <a:sym typeface="Wingdings"/>
              </a:rPr>
              <a:t> &amp; </a:t>
            </a:r>
            <a:r>
              <a:rPr lang="en-US" dirty="0" err="1" smtClean="0">
                <a:sym typeface="Wingdings"/>
              </a:rPr>
              <a:t>verdienen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evenveel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aandacht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Ruth Cohn: </a:t>
            </a:r>
            <a:r>
              <a:rPr lang="en-US" dirty="0" err="1" smtClean="0">
                <a:sym typeface="Wingdings"/>
              </a:rPr>
              <a:t>themagecentreerde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interactie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11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Themagecentreerde</a:t>
            </a:r>
            <a:r>
              <a:rPr lang="en-US" dirty="0" smtClean="0"/>
              <a:t> </a:t>
            </a:r>
            <a:r>
              <a:rPr lang="en-US" dirty="0" err="1" smtClean="0"/>
              <a:t>Interactie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– Ruth Cohn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569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4 </a:t>
            </a:r>
            <a:r>
              <a:rPr lang="en-US" dirty="0" err="1" smtClean="0">
                <a:sym typeface="Wingdings"/>
              </a:rPr>
              <a:t>componenten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leersituatie</a:t>
            </a: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1. </a:t>
            </a:r>
            <a:r>
              <a:rPr lang="en-US" u="sng" dirty="0" smtClean="0">
                <a:sym typeface="Wingdings"/>
              </a:rPr>
              <a:t>IK</a:t>
            </a:r>
            <a:r>
              <a:rPr lang="en-US" dirty="0" smtClean="0">
                <a:sym typeface="Wingdings"/>
              </a:rPr>
              <a:t>: het </a:t>
            </a:r>
            <a:r>
              <a:rPr lang="en-US" dirty="0" err="1" smtClean="0">
                <a:sym typeface="Wingdings"/>
              </a:rPr>
              <a:t>individu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mijn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gevoelens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gedachten</a:t>
            </a:r>
            <a:r>
              <a:rPr lang="en-US" dirty="0" smtClean="0">
                <a:sym typeface="Wingdings"/>
              </a:rPr>
              <a:t>, 			    </a:t>
            </a:r>
            <a:r>
              <a:rPr lang="en-US" dirty="0" err="1" smtClean="0">
                <a:sym typeface="Wingdings"/>
              </a:rPr>
              <a:t>geschiedenis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verlangens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ambitie</a:t>
            </a:r>
            <a:r>
              <a:rPr lang="en-US" dirty="0" smtClean="0">
                <a:sym typeface="Wingdings"/>
              </a:rPr>
              <a:t>,..</a:t>
            </a: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2. </a:t>
            </a:r>
            <a:r>
              <a:rPr lang="en-US" u="sng" dirty="0" smtClean="0">
                <a:sym typeface="Wingdings"/>
              </a:rPr>
              <a:t>WIJ: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groep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interactie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tss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groepsleden</a:t>
            </a: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3. </a:t>
            </a:r>
            <a:r>
              <a:rPr lang="en-US" u="sng" dirty="0" smtClean="0">
                <a:sym typeface="Wingdings"/>
              </a:rPr>
              <a:t>HET</a:t>
            </a:r>
            <a:r>
              <a:rPr lang="en-US" dirty="0" smtClean="0">
                <a:sym typeface="Wingdings"/>
              </a:rPr>
              <a:t>: de </a:t>
            </a:r>
            <a:r>
              <a:rPr lang="en-US" dirty="0" err="1" smtClean="0">
                <a:sym typeface="Wingdings"/>
              </a:rPr>
              <a:t>taak</a:t>
            </a:r>
            <a:r>
              <a:rPr lang="en-US" dirty="0" smtClean="0">
                <a:sym typeface="Wingdings"/>
              </a:rPr>
              <a:t> of </a:t>
            </a:r>
            <a:r>
              <a:rPr lang="en-US" dirty="0" err="1" smtClean="0">
                <a:sym typeface="Wingdings"/>
              </a:rPr>
              <a:t>leerstof</a:t>
            </a: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endParaRPr lang="en-US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4. </a:t>
            </a:r>
            <a:r>
              <a:rPr lang="en-US" u="sng" dirty="0" smtClean="0">
                <a:sym typeface="Wingdings"/>
              </a:rPr>
              <a:t>GLOBE</a:t>
            </a:r>
            <a:r>
              <a:rPr lang="en-US" dirty="0" smtClean="0">
                <a:sym typeface="Wingdings"/>
              </a:rPr>
              <a:t>: de </a:t>
            </a:r>
            <a:r>
              <a:rPr lang="en-US" dirty="0" err="1" smtClean="0">
                <a:sym typeface="Wingdings"/>
              </a:rPr>
              <a:t>omgeving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alle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aspecten</a:t>
            </a:r>
            <a:r>
              <a:rPr lang="en-US" dirty="0" smtClean="0">
                <a:sym typeface="Wingdings"/>
              </a:rPr>
              <a:t> die van 	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</a:t>
            </a:r>
            <a:r>
              <a:rPr lang="en-US" dirty="0" err="1" smtClean="0">
                <a:sym typeface="Wingdings"/>
              </a:rPr>
              <a:t>belang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zijn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tijd</a:t>
            </a:r>
            <a:r>
              <a:rPr lang="en-US" dirty="0" smtClean="0">
                <a:sym typeface="Wingdings"/>
              </a:rPr>
              <a:t> en </a:t>
            </a:r>
            <a:r>
              <a:rPr lang="en-US" dirty="0" err="1" smtClean="0">
                <a:sym typeface="Wingdings"/>
              </a:rPr>
              <a:t>ruimte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maatsche</a:t>
            </a:r>
            <a:r>
              <a:rPr lang="en-US" dirty="0" smtClean="0">
                <a:sym typeface="Wingdings"/>
              </a:rPr>
              <a:t> context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99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8229600" cy="5715855"/>
          </a:xfrm>
        </p:spPr>
        <p:txBody>
          <a:bodyPr/>
          <a:lstStyle/>
          <a:p>
            <a:pPr>
              <a:buFont typeface="Wingdings" charset="0"/>
              <a:buChar char="à"/>
            </a:pPr>
            <a:r>
              <a:rPr lang="en-US" sz="2400" dirty="0" err="1" smtClean="0">
                <a:sym typeface="Wingdings"/>
              </a:rPr>
              <a:t>Streven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naar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optimale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b="1" dirty="0" err="1" smtClean="0">
                <a:sym typeface="Wingdings"/>
              </a:rPr>
              <a:t>taakgerichtheid</a:t>
            </a:r>
            <a:r>
              <a:rPr lang="en-US" sz="2400" b="1" dirty="0" smtClean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(&gt;&lt; </a:t>
            </a:r>
            <a:r>
              <a:rPr lang="en-US" sz="2400" dirty="0" err="1" smtClean="0">
                <a:sym typeface="Wingdings"/>
              </a:rPr>
              <a:t>maximale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taakgerichtheid</a:t>
            </a:r>
            <a:r>
              <a:rPr lang="en-US" sz="2400" dirty="0" smtClean="0">
                <a:sym typeface="Wingdings"/>
              </a:rPr>
              <a:t>)</a:t>
            </a:r>
          </a:p>
          <a:p>
            <a:pPr>
              <a:buFont typeface="Wingdings" charset="0"/>
              <a:buChar char="à"/>
            </a:pPr>
            <a:r>
              <a:rPr lang="en-US" sz="2400" dirty="0" err="1" smtClean="0">
                <a:sym typeface="Wingdings"/>
              </a:rPr>
              <a:t>Synthese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tussen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persoonlijkheidsgroei</a:t>
            </a:r>
            <a:r>
              <a:rPr lang="en-US" sz="2400" dirty="0" smtClean="0">
                <a:sym typeface="Wingdings"/>
              </a:rPr>
              <a:t> (IK), </a:t>
            </a:r>
            <a:r>
              <a:rPr lang="en-US" sz="2400" dirty="0" err="1" smtClean="0">
                <a:sym typeface="Wingdings"/>
              </a:rPr>
              <a:t>groepsontwikkeling</a:t>
            </a:r>
            <a:r>
              <a:rPr lang="en-US" sz="2400" dirty="0" smtClean="0">
                <a:sym typeface="Wingdings"/>
              </a:rPr>
              <a:t> (WIJ) &amp; </a:t>
            </a:r>
            <a:r>
              <a:rPr lang="en-US" sz="2400" dirty="0" err="1" smtClean="0">
                <a:sym typeface="Wingdings"/>
              </a:rPr>
              <a:t>taakvolbrenging</a:t>
            </a:r>
            <a:r>
              <a:rPr lang="en-US" sz="2400" dirty="0" smtClean="0">
                <a:sym typeface="Wingdings"/>
              </a:rPr>
              <a:t> (HET) in </a:t>
            </a:r>
            <a:r>
              <a:rPr lang="en-US" sz="2400" dirty="0" err="1" smtClean="0">
                <a:sym typeface="Wingdings"/>
              </a:rPr>
              <a:t>interactie</a:t>
            </a:r>
            <a:r>
              <a:rPr lang="en-US" sz="2400" dirty="0" smtClean="0">
                <a:sym typeface="Wingdings"/>
              </a:rPr>
              <a:t> met </a:t>
            </a:r>
            <a:r>
              <a:rPr lang="en-US" sz="2400" dirty="0" err="1" smtClean="0">
                <a:sym typeface="Wingdings"/>
              </a:rPr>
              <a:t>omgeving</a:t>
            </a:r>
            <a:r>
              <a:rPr lang="en-US" sz="2400" dirty="0" smtClean="0">
                <a:sym typeface="Wingdings"/>
              </a:rPr>
              <a:t> (GLOBE) </a:t>
            </a: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66800" y="2424112"/>
            <a:ext cx="6533662" cy="3824287"/>
            <a:chOff x="672" y="1056"/>
            <a:chExt cx="4464" cy="2784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84" y="1344"/>
              <a:ext cx="2496" cy="2496"/>
              <a:chOff x="1584" y="1056"/>
              <a:chExt cx="2496" cy="2496"/>
            </a:xfrm>
          </p:grpSpPr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1584" y="1056"/>
                <a:ext cx="2496" cy="24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2160" cy="1868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304" y="1056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l-BE" b="1" dirty="0"/>
                <a:t>HET</a:t>
              </a:r>
              <a:endParaRPr lang="nl-NL" b="1" dirty="0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672" y="3081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l-BE" b="1"/>
                <a:t>IK</a:t>
              </a:r>
              <a:endParaRPr lang="nl-NL" b="1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936" y="3072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nl-BE" b="1"/>
                <a:t>WIJ</a:t>
              </a:r>
              <a:endParaRPr lang="nl-NL" b="1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176" y="1200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l-BE" b="1"/>
                <a:t>GLOBE</a:t>
              </a:r>
              <a:endParaRPr lang="nl-NL" b="1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74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grondslagen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werkmodel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u="sng" dirty="0" smtClean="0"/>
              <a:t>Je bent je </a:t>
            </a:r>
            <a:r>
              <a:rPr lang="en-US" u="sng" dirty="0" err="1" smtClean="0"/>
              <a:t>eigen</a:t>
            </a:r>
            <a:r>
              <a:rPr lang="en-US" u="sng" dirty="0" smtClean="0"/>
              <a:t> </a:t>
            </a:r>
            <a:r>
              <a:rPr lang="en-US" u="sng" dirty="0" err="1" smtClean="0"/>
              <a:t>leider</a:t>
            </a:r>
            <a:r>
              <a:rPr lang="en-US" dirty="0" smtClean="0"/>
              <a:t>: </a:t>
            </a:r>
            <a:r>
              <a:rPr lang="en-US" dirty="0" err="1" smtClean="0"/>
              <a:t>bewust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van </a:t>
            </a:r>
            <a:r>
              <a:rPr lang="en-US" dirty="0" err="1" smtClean="0"/>
              <a:t>innerlijke</a:t>
            </a:r>
            <a:r>
              <a:rPr lang="en-US" dirty="0" smtClean="0"/>
              <a:t> en </a:t>
            </a:r>
            <a:r>
              <a:rPr lang="en-US" dirty="0" err="1" smtClean="0"/>
              <a:t>uiterlijke</a:t>
            </a:r>
            <a:r>
              <a:rPr lang="en-US" dirty="0" smtClean="0"/>
              <a:t> </a:t>
            </a:r>
            <a:r>
              <a:rPr lang="en-US" dirty="0" err="1" smtClean="0"/>
              <a:t>werkelijkheid</a:t>
            </a:r>
            <a:r>
              <a:rPr lang="en-US" dirty="0" smtClean="0"/>
              <a:t> (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</a:t>
            </a:r>
            <a:r>
              <a:rPr lang="en-US" dirty="0" err="1" smtClean="0"/>
              <a:t>accepteren</a:t>
            </a:r>
            <a:r>
              <a:rPr lang="en-US" dirty="0" smtClean="0"/>
              <a:t> &amp; </a:t>
            </a:r>
            <a:r>
              <a:rPr lang="en-US" dirty="0" err="1" smtClean="0"/>
              <a:t>respecteren</a:t>
            </a:r>
            <a:r>
              <a:rPr lang="en-US" dirty="0" smtClean="0"/>
              <a:t>)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komen</a:t>
            </a:r>
            <a:r>
              <a:rPr lang="en-US" dirty="0" smtClean="0"/>
              <a:t>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verantwoorde</a:t>
            </a:r>
            <a:r>
              <a:rPr lang="en-US" dirty="0" smtClean="0"/>
              <a:t> </a:t>
            </a:r>
            <a:r>
              <a:rPr lang="en-US" dirty="0" err="1" smtClean="0"/>
              <a:t>beslissing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err="1" smtClean="0"/>
              <a:t>Storingen</a:t>
            </a:r>
            <a:r>
              <a:rPr lang="en-US" u="sng" dirty="0" smtClean="0"/>
              <a:t> </a:t>
            </a:r>
            <a:r>
              <a:rPr lang="en-US" u="sng" dirty="0" err="1" smtClean="0"/>
              <a:t>hebben</a:t>
            </a:r>
            <a:r>
              <a:rPr lang="en-US" u="sng" dirty="0" smtClean="0"/>
              <a:t> </a:t>
            </a:r>
            <a:r>
              <a:rPr lang="en-US" u="sng" dirty="0" err="1" smtClean="0"/>
              <a:t>voorrang</a:t>
            </a:r>
            <a:r>
              <a:rPr lang="en-US" dirty="0" smtClean="0"/>
              <a:t>: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sowieso</a:t>
            </a:r>
            <a:r>
              <a:rPr lang="en-US" dirty="0"/>
              <a:t> </a:t>
            </a:r>
            <a:r>
              <a:rPr lang="en-US" dirty="0" smtClean="0"/>
              <a:t>(en </a:t>
            </a:r>
            <a:r>
              <a:rPr lang="en-US" dirty="0" err="1" smtClean="0"/>
              <a:t>hebben</a:t>
            </a:r>
            <a:r>
              <a:rPr lang="en-US" dirty="0" smtClean="0"/>
              <a:t> effect). </a:t>
            </a:r>
            <a:r>
              <a:rPr lang="en-US" dirty="0" err="1" smtClean="0"/>
              <a:t>Storingen</a:t>
            </a:r>
            <a:r>
              <a:rPr lang="en-US" dirty="0" smtClean="0"/>
              <a:t> </a:t>
            </a:r>
            <a:r>
              <a:rPr lang="en-US" dirty="0" err="1" smtClean="0"/>
              <a:t>onderkennen</a:t>
            </a:r>
            <a:r>
              <a:rPr lang="en-US" dirty="0" smtClean="0"/>
              <a:t> en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9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smtClean="0"/>
              <a:t>Voorbeeld: vorming over armoede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/>
              <a:t>Doel? </a:t>
            </a:r>
          </a:p>
          <a:p>
            <a:pPr marL="0" indent="0">
              <a:buFont typeface="Arial"/>
              <a:buNone/>
            </a:pPr>
            <a:r>
              <a:rPr lang="en-US" smtClean="0"/>
              <a:t>Hoe gaan we te werk?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2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VISIES OP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Ervaringsgericht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Emancipatorisch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Sociaal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Informeel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Levend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56769" y="274638"/>
            <a:ext cx="115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Overzicht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46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031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Van </a:t>
            </a:r>
            <a:r>
              <a:rPr lang="en-US" dirty="0" err="1" smtClean="0">
                <a:sym typeface="Wingdings"/>
              </a:rPr>
              <a:t>welke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visie</a:t>
            </a:r>
            <a:r>
              <a:rPr lang="en-US" dirty="0" smtClean="0">
                <a:sym typeface="Wingdings"/>
              </a:rPr>
              <a:t> ben </a:t>
            </a:r>
            <a:r>
              <a:rPr lang="en-US" dirty="0" err="1" smtClean="0">
                <a:sym typeface="Wingdings"/>
              </a:rPr>
              <a:t>jij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persoonlijk</a:t>
            </a:r>
            <a:r>
              <a:rPr lang="en-US" dirty="0" smtClean="0">
                <a:sym typeface="Wingdings"/>
              </a:rPr>
              <a:t> het </a:t>
            </a:r>
            <a:r>
              <a:rPr lang="en-US" dirty="0" err="1" smtClean="0">
                <a:sym typeface="Wingdings"/>
              </a:rPr>
              <a:t>meest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overtuigd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en </a:t>
            </a:r>
            <a:r>
              <a:rPr lang="en-US" dirty="0" err="1" smtClean="0">
                <a:sym typeface="Wingdings"/>
              </a:rPr>
              <a:t>waarom</a:t>
            </a:r>
            <a:r>
              <a:rPr lang="en-US" dirty="0" smtClean="0">
                <a:sym typeface="Wingdings"/>
              </a:rPr>
              <a:t>? </a:t>
            </a: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Wat</a:t>
            </a:r>
            <a:r>
              <a:rPr lang="en-US" dirty="0" smtClean="0">
                <a:sym typeface="Wingdings"/>
              </a:rPr>
              <a:t> is het </a:t>
            </a:r>
            <a:r>
              <a:rPr lang="en-US" dirty="0" err="1" smtClean="0">
                <a:sym typeface="Wingdings"/>
              </a:rPr>
              <a:t>algemene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doel</a:t>
            </a:r>
            <a:r>
              <a:rPr lang="en-US" dirty="0" smtClean="0">
                <a:sym typeface="Wingdings"/>
              </a:rPr>
              <a:t> van </a:t>
            </a:r>
            <a:r>
              <a:rPr lang="en-US" dirty="0" err="1" smtClean="0">
                <a:sym typeface="Wingdings"/>
              </a:rPr>
              <a:t>jouw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vorming</a:t>
            </a:r>
            <a:r>
              <a:rPr lang="en-US" dirty="0" smtClean="0">
                <a:sym typeface="Wingdings"/>
              </a:rPr>
              <a:t>? </a:t>
            </a:r>
            <a:r>
              <a:rPr lang="en-US" dirty="0" err="1" smtClean="0">
                <a:sym typeface="Wingdings"/>
              </a:rPr>
              <a:t>Wat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wil</a:t>
            </a:r>
            <a:r>
              <a:rPr lang="en-US" dirty="0" smtClean="0">
                <a:sym typeface="Wingdings"/>
              </a:rPr>
              <a:t> je </a:t>
            </a:r>
            <a:r>
              <a:rPr lang="en-US" dirty="0" err="1" smtClean="0">
                <a:sym typeface="Wingdings"/>
              </a:rPr>
              <a:t>zeer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algemeen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bereiken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bij</a:t>
            </a:r>
            <a:r>
              <a:rPr lang="en-US" dirty="0" smtClean="0">
                <a:sym typeface="Wingdings"/>
              </a:rPr>
              <a:t> je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? </a:t>
            </a:r>
          </a:p>
          <a:p>
            <a:pPr>
              <a:buFont typeface="Wingdings" charset="0"/>
              <a:buChar char="à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Welke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visie</a:t>
            </a:r>
            <a:r>
              <a:rPr lang="en-US" dirty="0" smtClean="0">
                <a:sym typeface="Wingdings"/>
              </a:rPr>
              <a:t> op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sluit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hier</a:t>
            </a:r>
            <a:r>
              <a:rPr lang="en-US" dirty="0" smtClean="0">
                <a:sym typeface="Wingdings"/>
              </a:rPr>
              <a:t> het best </a:t>
            </a:r>
            <a:r>
              <a:rPr lang="en-US" dirty="0" err="1" smtClean="0">
                <a:sym typeface="Wingdings"/>
              </a:rPr>
              <a:t>bij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aan</a:t>
            </a:r>
            <a:r>
              <a:rPr lang="en-US" dirty="0" smtClean="0">
                <a:sym typeface="Wingdings"/>
              </a:rPr>
              <a:t>?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96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JOUW VORMING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doelstelling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Werkdoelen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3.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4. </a:t>
            </a:r>
            <a:r>
              <a:rPr lang="en-US" dirty="0" err="1" smtClean="0">
                <a:sym typeface="Wingdings"/>
              </a:rPr>
              <a:t>Opbouw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69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WERKDOELEN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8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err="1" smtClean="0">
                <a:sym typeface="Wingdings"/>
              </a:rPr>
              <a:t>Wat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moeten</a:t>
            </a:r>
            <a:r>
              <a:rPr lang="en-US" i="1" dirty="0" smtClean="0">
                <a:sym typeface="Wingdings"/>
              </a:rPr>
              <a:t> de </a:t>
            </a:r>
            <a:r>
              <a:rPr lang="en-US" i="1" dirty="0" err="1" smtClean="0">
                <a:sym typeface="Wingdings"/>
              </a:rPr>
              <a:t>deelnemers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kennen</a:t>
            </a:r>
            <a:r>
              <a:rPr lang="en-US" i="1" dirty="0" smtClean="0">
                <a:sym typeface="Wingdings"/>
              </a:rPr>
              <a:t>/ </a:t>
            </a:r>
            <a:r>
              <a:rPr lang="en-US" i="1" dirty="0" err="1" smtClean="0">
                <a:sym typeface="Wingdings"/>
              </a:rPr>
              <a:t>kunnen</a:t>
            </a:r>
            <a:r>
              <a:rPr lang="en-US" i="1" dirty="0" smtClean="0">
                <a:sym typeface="Wingdings"/>
              </a:rPr>
              <a:t> /</a:t>
            </a:r>
            <a:r>
              <a:rPr lang="en-US" i="1" dirty="0" err="1" smtClean="0">
                <a:sym typeface="Wingdings"/>
              </a:rPr>
              <a:t>ervaren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hebben</a:t>
            </a:r>
            <a:r>
              <a:rPr lang="en-US" i="1" dirty="0" smtClean="0">
                <a:sym typeface="Wingdings"/>
              </a:rPr>
              <a:t> op het </a:t>
            </a:r>
            <a:r>
              <a:rPr lang="en-US" i="1" dirty="0" err="1" smtClean="0">
                <a:sym typeface="Wingdings"/>
              </a:rPr>
              <a:t>einde</a:t>
            </a:r>
            <a:r>
              <a:rPr lang="en-US" i="1" dirty="0" smtClean="0">
                <a:sym typeface="Wingdings"/>
              </a:rPr>
              <a:t> van</a:t>
            </a:r>
            <a:r>
              <a:rPr lang="en-US" i="1" dirty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je </a:t>
            </a:r>
            <a:r>
              <a:rPr lang="en-US" i="1" dirty="0" err="1" smtClean="0">
                <a:sym typeface="Wingdings"/>
              </a:rPr>
              <a:t>vorming</a:t>
            </a:r>
            <a:r>
              <a:rPr lang="en-US" i="1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sz="1200" i="1" dirty="0">
              <a:sym typeface="Wingdings"/>
            </a:endParaRPr>
          </a:p>
          <a:p>
            <a:pPr marL="0" indent="0">
              <a:buNone/>
            </a:pPr>
            <a:r>
              <a:rPr lang="en-US" i="1" dirty="0" err="1" smtClean="0">
                <a:sym typeface="Wingdings"/>
              </a:rPr>
              <a:t>Wat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wil</a:t>
            </a:r>
            <a:r>
              <a:rPr lang="en-US" i="1" dirty="0" smtClean="0">
                <a:sym typeface="Wingdings"/>
              </a:rPr>
              <a:t> je </a:t>
            </a:r>
            <a:r>
              <a:rPr lang="en-US" i="1" dirty="0" err="1" smtClean="0">
                <a:sym typeface="Wingdings"/>
              </a:rPr>
              <a:t>ze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bijbrengen</a:t>
            </a:r>
            <a:r>
              <a:rPr lang="en-US" i="1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i="1" u="sng" dirty="0">
              <a:sym typeface="Wingdings"/>
            </a:endParaRPr>
          </a:p>
          <a:p>
            <a:pPr marL="0" indent="0">
              <a:buNone/>
            </a:pPr>
            <a:r>
              <a:rPr lang="en-US" u="sng" dirty="0" err="1" smtClean="0">
                <a:sym typeface="Wingdings"/>
              </a:rPr>
              <a:t>Voorbeelden</a:t>
            </a:r>
            <a:r>
              <a:rPr lang="en-US" u="sng" dirty="0" smtClean="0">
                <a:sym typeface="Wingdings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>
                <a:sym typeface="Wingdings"/>
              </a:rPr>
              <a:t>D</a:t>
            </a:r>
            <a:r>
              <a:rPr lang="en-US" dirty="0" err="1" smtClean="0">
                <a:sym typeface="Wingdings"/>
              </a:rPr>
              <a:t>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durven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elkaar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vertrouwen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hebben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kennis</a:t>
            </a:r>
            <a:r>
              <a:rPr lang="en-US" dirty="0" smtClean="0">
                <a:sym typeface="Wingdings"/>
              </a:rPr>
              <a:t> van de </a:t>
            </a:r>
            <a:r>
              <a:rPr lang="en-US" dirty="0" err="1" smtClean="0">
                <a:sym typeface="Wingdings"/>
              </a:rPr>
              <a:t>sociale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kaart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kunnen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gesprek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voeren</a:t>
            </a:r>
            <a:r>
              <a:rPr lang="en-US" dirty="0" smtClean="0">
                <a:sym typeface="Wingdings"/>
              </a:rPr>
              <a:t> met  </a:t>
            </a:r>
            <a:br>
              <a:rPr lang="en-US" dirty="0" smtClean="0">
                <a:sym typeface="Wingdings"/>
              </a:rPr>
            </a:b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mensen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armoede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- </a:t>
            </a: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reflecteren</a:t>
            </a:r>
            <a:r>
              <a:rPr lang="en-US" dirty="0" smtClean="0">
                <a:sym typeface="Wingdings"/>
              </a:rPr>
              <a:t> op de </a:t>
            </a:r>
            <a:r>
              <a:rPr lang="en-US" dirty="0" err="1" smtClean="0">
                <a:sym typeface="Wingdings"/>
              </a:rPr>
              <a:t>eigen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thuissituatie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Deelnemers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discussiëren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56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562"/>
            <a:ext cx="8686800" cy="63644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HET GROOT WERKVORMENBOEK INSPIREERT: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Kennismaken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Uitwisseling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Kennisoverdracht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Informeren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Discussiëren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Beslissen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Brainstormen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Planvorming</a:t>
            </a:r>
            <a:r>
              <a:rPr lang="en-US" dirty="0" smtClean="0"/>
              <a:t> &amp; </a:t>
            </a:r>
            <a:r>
              <a:rPr lang="en-US" dirty="0" err="1" smtClean="0"/>
              <a:t>strategie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Evaluatie</a:t>
            </a:r>
            <a:r>
              <a:rPr lang="en-US" dirty="0" smtClean="0"/>
              <a:t> &amp; </a:t>
            </a:r>
            <a:r>
              <a:rPr lang="en-US" dirty="0" err="1" smtClean="0"/>
              <a:t>reflectie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Vaardigheden</a:t>
            </a:r>
            <a:r>
              <a:rPr lang="en-US" dirty="0" smtClean="0"/>
              <a:t> </a:t>
            </a:r>
            <a:r>
              <a:rPr lang="en-US" dirty="0" err="1" smtClean="0"/>
              <a:t>oefenen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693153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In </a:t>
            </a:r>
            <a:r>
              <a:rPr lang="en-US" dirty="0" err="1" smtClean="0">
                <a:sym typeface="Wingdings"/>
              </a:rPr>
              <a:t>functie</a:t>
            </a:r>
            <a:r>
              <a:rPr lang="en-US" dirty="0" smtClean="0">
                <a:sym typeface="Wingdings"/>
              </a:rPr>
              <a:t> van het </a:t>
            </a:r>
            <a:r>
              <a:rPr lang="en-US" dirty="0" err="1" smtClean="0">
                <a:sym typeface="Wingdings"/>
              </a:rPr>
              <a:t>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dat</a:t>
            </a:r>
            <a:r>
              <a:rPr lang="en-US" dirty="0" smtClean="0">
                <a:sym typeface="Wingdings"/>
              </a:rPr>
              <a:t> je </a:t>
            </a:r>
            <a:r>
              <a:rPr lang="en-US" dirty="0" err="1" smtClean="0">
                <a:sym typeface="Wingdings"/>
              </a:rPr>
              <a:t>wil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bereiken</a:t>
            </a:r>
            <a:r>
              <a:rPr lang="en-US" dirty="0" smtClean="0">
                <a:sym typeface="Wingdings"/>
              </a:rPr>
              <a:t>!</a:t>
            </a: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Wat</a:t>
            </a:r>
            <a:r>
              <a:rPr lang="en-US" dirty="0" smtClean="0">
                <a:sym typeface="Wingdings"/>
              </a:rPr>
              <a:t> is het </a:t>
            </a:r>
            <a:r>
              <a:rPr lang="en-US" dirty="0" err="1" smtClean="0">
                <a:sym typeface="Wingdings"/>
              </a:rPr>
              <a:t>gewenste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leereffect</a:t>
            </a:r>
            <a:r>
              <a:rPr lang="en-US" dirty="0" smtClean="0">
                <a:sym typeface="Wingdings"/>
              </a:rPr>
              <a:t>? </a:t>
            </a:r>
          </a:p>
          <a:p>
            <a:pPr>
              <a:buFont typeface="Wingdings" charset="0"/>
              <a:buChar char="à"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u="sng" dirty="0" err="1" smtClean="0">
                <a:sym typeface="Wingdings"/>
              </a:rPr>
              <a:t>Soorten</a:t>
            </a:r>
            <a:r>
              <a:rPr lang="en-US" u="sng" dirty="0" smtClean="0">
                <a:sym typeface="Wingdings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Creatieve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Dramatische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werkvormen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Doceer</a:t>
            </a:r>
            <a:r>
              <a:rPr lang="en-US" dirty="0" smtClean="0">
                <a:sym typeface="Wingdings"/>
              </a:rPr>
              <a:t>- en </a:t>
            </a:r>
            <a:r>
              <a:rPr lang="en-US" dirty="0" err="1" smtClean="0">
                <a:sym typeface="Wingdings"/>
              </a:rPr>
              <a:t>presentatietechnieken</a:t>
            </a:r>
            <a:endParaRPr lang="en-US" dirty="0" smtClean="0">
              <a:sym typeface="Wingdings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/>
              </a:rPr>
              <a:t>gesprekstechnieken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WERKVORMEN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26031" y="68080"/>
            <a:ext cx="2117969" cy="4131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JOUW VORMING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2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Brainstorm </a:t>
            </a:r>
            <a:r>
              <a:rPr lang="en-US" dirty="0" err="1" smtClean="0"/>
              <a:t>gekende</a:t>
            </a:r>
            <a:r>
              <a:rPr lang="en-US" dirty="0" smtClean="0"/>
              <a:t> </a:t>
            </a:r>
            <a:r>
              <a:rPr lang="en-US" dirty="0" err="1" smtClean="0"/>
              <a:t>methodieken</a:t>
            </a:r>
            <a:r>
              <a:rPr lang="en-US" dirty="0" smtClean="0"/>
              <a:t> &amp; </a:t>
            </a:r>
            <a:r>
              <a:rPr lang="en-US" dirty="0" err="1" smtClean="0"/>
              <a:t>werkvormen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mogelijk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werkvormen</a:t>
            </a:r>
            <a:r>
              <a:rPr lang="en-US" dirty="0" smtClean="0">
                <a:sym typeface="Wingdings"/>
              </a:rPr>
              <a:t> op </a:t>
            </a:r>
          </a:p>
          <a:p>
            <a:pPr>
              <a:buFont typeface="Wingdings" charset="0"/>
              <a:buChar char="à"/>
            </a:pP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Welke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doelstellingen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wil</a:t>
            </a:r>
            <a:r>
              <a:rPr lang="en-US" dirty="0" smtClean="0">
                <a:sym typeface="Wingdings"/>
              </a:rPr>
              <a:t> je </a:t>
            </a:r>
            <a:r>
              <a:rPr lang="en-US" dirty="0" err="1" smtClean="0">
                <a:sym typeface="Wingdings"/>
              </a:rPr>
              <a:t>ermee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bereiken</a:t>
            </a:r>
            <a:r>
              <a:rPr lang="en-US" dirty="0" smtClean="0">
                <a:sym typeface="Wingdings"/>
              </a:rPr>
              <a:t>?</a:t>
            </a:r>
          </a:p>
          <a:p>
            <a:pPr>
              <a:buFont typeface="Wingdings" charset="0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78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OPBOUW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462"/>
            <a:ext cx="8229600" cy="5236307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Waarom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opbouw</a:t>
            </a:r>
            <a:r>
              <a:rPr lang="en-US" dirty="0" smtClean="0">
                <a:sym typeface="Wingdings"/>
              </a:rPr>
              <a:t>?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3 </a:t>
            </a:r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fases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514350" indent="-514350">
              <a:buAutoNum type="arabicPeriod"/>
            </a:pPr>
            <a:r>
              <a:rPr lang="en-US" b="1" u="sng" dirty="0" err="1" smtClean="0"/>
              <a:t>Beginfase</a:t>
            </a:r>
            <a:r>
              <a:rPr lang="en-US" dirty="0" smtClean="0"/>
              <a:t>: </a:t>
            </a:r>
            <a:r>
              <a:rPr lang="en-US" dirty="0" err="1" smtClean="0"/>
              <a:t>opstart</a:t>
            </a:r>
            <a:r>
              <a:rPr lang="en-US" dirty="0" smtClean="0"/>
              <a:t>, 1e </a:t>
            </a:r>
            <a:r>
              <a:rPr lang="en-US" dirty="0" err="1" smtClean="0"/>
              <a:t>kennismaking</a:t>
            </a:r>
            <a:r>
              <a:rPr lang="en-US" dirty="0" smtClean="0"/>
              <a:t>, </a:t>
            </a:r>
            <a:r>
              <a:rPr lang="en-US" dirty="0" err="1" smtClean="0"/>
              <a:t>proeven</a:t>
            </a:r>
            <a:r>
              <a:rPr lang="en-US" dirty="0" smtClean="0"/>
              <a:t>,..</a:t>
            </a:r>
          </a:p>
          <a:p>
            <a:pPr marL="514350" indent="-514350">
              <a:buAutoNum type="arabicPeriod"/>
            </a:pPr>
            <a:r>
              <a:rPr lang="en-US" b="1" u="sng" dirty="0" err="1" smtClean="0"/>
              <a:t>Uitdiepingfase</a:t>
            </a:r>
            <a:r>
              <a:rPr lang="en-US" dirty="0" smtClean="0"/>
              <a:t>: </a:t>
            </a:r>
            <a:r>
              <a:rPr lang="en-US" dirty="0" err="1" smtClean="0"/>
              <a:t>verdiepen</a:t>
            </a:r>
            <a:r>
              <a:rPr lang="en-US" dirty="0" smtClean="0"/>
              <a:t>, experiment, </a:t>
            </a:r>
            <a:r>
              <a:rPr lang="en-US" dirty="0" err="1" smtClean="0"/>
              <a:t>focussen</a:t>
            </a:r>
            <a:r>
              <a:rPr lang="en-US" dirty="0" smtClean="0"/>
              <a:t>,..</a:t>
            </a:r>
          </a:p>
          <a:p>
            <a:pPr marL="514350" indent="-514350">
              <a:buAutoNum type="arabicPeriod"/>
            </a:pPr>
            <a:r>
              <a:rPr lang="en-US" b="1" u="sng" dirty="0" err="1" smtClean="0"/>
              <a:t>Afronding</a:t>
            </a:r>
            <a:r>
              <a:rPr lang="en-US" dirty="0" smtClean="0"/>
              <a:t>: </a:t>
            </a:r>
            <a:r>
              <a:rPr lang="en-US" dirty="0" err="1" smtClean="0"/>
              <a:t>conclusie</a:t>
            </a:r>
            <a:r>
              <a:rPr lang="en-US" dirty="0" smtClean="0"/>
              <a:t>, </a:t>
            </a:r>
            <a:r>
              <a:rPr lang="en-US" dirty="0" err="1" smtClean="0"/>
              <a:t>eindopdracht</a:t>
            </a:r>
            <a:r>
              <a:rPr lang="en-US" dirty="0" smtClean="0"/>
              <a:t>,..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26031" y="68080"/>
            <a:ext cx="2117969" cy="4131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JOUW VORMING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50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ym typeface="Wingdings"/>
              </a:rPr>
              <a:t>Verschillende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begeleidingsstijlen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Wij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kiezen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voor</a:t>
            </a:r>
            <a:r>
              <a:rPr lang="en-US" dirty="0" smtClean="0">
                <a:sym typeface="Wingdings"/>
              </a:rPr>
              <a:t> ‘de </a:t>
            </a:r>
            <a:r>
              <a:rPr lang="en-US" dirty="0" err="1" smtClean="0">
                <a:sym typeface="Wingdings"/>
              </a:rPr>
              <a:t>begeleidingsstijl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voor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sociaalculturele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groepsbegeleider</a:t>
            </a:r>
            <a:r>
              <a:rPr lang="en-US" dirty="0" smtClean="0">
                <a:sym typeface="Wingdings"/>
              </a:rPr>
              <a:t>’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DE PERSOONLIJKE INTERACTIESTIJL</a:t>
            </a:r>
            <a:endParaRPr lang="en-US" dirty="0"/>
          </a:p>
        </p:txBody>
      </p:sp>
      <p:sp>
        <p:nvSpPr>
          <p:cNvPr id="4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BEGELEIDINGSSTIJLEN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2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6 </a:t>
            </a:r>
            <a:r>
              <a:rPr lang="en-US" dirty="0" err="1" smtClean="0"/>
              <a:t>componenten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scherp</a:t>
            </a:r>
            <a:r>
              <a:rPr lang="en-US" dirty="0" smtClean="0"/>
              <a:t> </a:t>
            </a:r>
            <a:r>
              <a:rPr lang="en-US" dirty="0" err="1" smtClean="0"/>
              <a:t>waarnemen</a:t>
            </a:r>
            <a:endParaRPr lang="en-US" dirty="0" smtClean="0"/>
          </a:p>
          <a:p>
            <a:r>
              <a:rPr lang="en-US" dirty="0" smtClean="0"/>
              <a:t>Respect </a:t>
            </a:r>
            <a:r>
              <a:rPr lang="en-US" dirty="0" err="1" smtClean="0"/>
              <a:t>tonen</a:t>
            </a:r>
            <a:r>
              <a:rPr lang="en-US" dirty="0" smtClean="0"/>
              <a:t> via </a:t>
            </a:r>
            <a:r>
              <a:rPr lang="en-US" dirty="0" err="1" smtClean="0"/>
              <a:t>communicatieve</a:t>
            </a:r>
            <a:r>
              <a:rPr lang="en-US" dirty="0" smtClean="0"/>
              <a:t> </a:t>
            </a:r>
            <a:r>
              <a:rPr lang="en-US" dirty="0" err="1" smtClean="0"/>
              <a:t>erkenning</a:t>
            </a:r>
            <a:endParaRPr lang="en-US" dirty="0" smtClean="0"/>
          </a:p>
          <a:p>
            <a:r>
              <a:rPr lang="en-US" dirty="0" err="1" smtClean="0"/>
              <a:t>Empathisch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door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verplaatsen</a:t>
            </a:r>
            <a:endParaRPr lang="en-US" dirty="0" smtClean="0"/>
          </a:p>
          <a:p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symmetrie</a:t>
            </a:r>
            <a:r>
              <a:rPr lang="en-US" dirty="0" smtClean="0"/>
              <a:t> &amp; </a:t>
            </a:r>
            <a:r>
              <a:rPr lang="en-US" dirty="0" err="1" smtClean="0"/>
              <a:t>assymetrie</a:t>
            </a:r>
            <a:endParaRPr lang="en-US" dirty="0" smtClean="0"/>
          </a:p>
          <a:p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directiviteit</a:t>
            </a:r>
            <a:r>
              <a:rPr lang="en-US" dirty="0" smtClean="0"/>
              <a:t> &gt;&lt; non-</a:t>
            </a:r>
            <a:r>
              <a:rPr lang="en-US" dirty="0" err="1" smtClean="0"/>
              <a:t>directiviteit</a:t>
            </a:r>
            <a:endParaRPr lang="en-US" dirty="0" smtClean="0"/>
          </a:p>
          <a:p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flexibiliteit</a:t>
            </a:r>
            <a:endParaRPr lang="en-US" dirty="0"/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7291754" y="66003"/>
            <a:ext cx="1852246" cy="4172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0000"/>
                </a:solidFill>
              </a:rPr>
              <a:t>BEGELEIDINGSSTIJLEN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85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567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Zowel</a:t>
            </a:r>
            <a:r>
              <a:rPr lang="en-US" dirty="0" smtClean="0">
                <a:sym typeface="Wingdings"/>
              </a:rPr>
              <a:t> product- </a:t>
            </a:r>
            <a:r>
              <a:rPr lang="en-US" dirty="0" err="1" smtClean="0">
                <a:sym typeface="Wingdings"/>
              </a:rPr>
              <a:t>als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procesgericht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gedrag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 smtClean="0">
              <a:sym typeface="Wingdings"/>
            </a:endParaRPr>
          </a:p>
          <a:p>
            <a:r>
              <a:rPr lang="en-US" u="sng" dirty="0" err="1">
                <a:sym typeface="Wingdings"/>
              </a:rPr>
              <a:t>Productgerichte</a:t>
            </a:r>
            <a:r>
              <a:rPr lang="en-US" u="sng" dirty="0">
                <a:sym typeface="Wingdings"/>
              </a:rPr>
              <a:t> </a:t>
            </a:r>
            <a:r>
              <a:rPr lang="en-US" u="sng" dirty="0" err="1">
                <a:sym typeface="Wingdings"/>
              </a:rPr>
              <a:t>gedragingen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n-US" b="1" u="sng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Groepsdoel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aan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orde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stellen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err="1" smtClean="0">
                <a:sym typeface="Wingdings"/>
              </a:rPr>
              <a:t>Groepsdoel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verduidelijken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door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werken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Samenvatten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..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u="sng" dirty="0" err="1">
                <a:sym typeface="Wingdings"/>
              </a:rPr>
              <a:t>Procesgerichte</a:t>
            </a:r>
            <a:r>
              <a:rPr lang="en-US" u="sng" dirty="0">
                <a:sym typeface="Wingdings"/>
              </a:rPr>
              <a:t> </a:t>
            </a:r>
            <a:r>
              <a:rPr lang="en-US" u="sng" dirty="0" err="1" smtClean="0">
                <a:sym typeface="Wingdings"/>
              </a:rPr>
              <a:t>gedragingen</a:t>
            </a:r>
            <a:endParaRPr lang="en-US" u="sng" dirty="0">
              <a:sym typeface="Wingding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Actief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luisteren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anderen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laten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uitspreken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Aanmoedigen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op </a:t>
            </a:r>
            <a:r>
              <a:rPr lang="en-US" dirty="0" err="1" smtClean="0">
                <a:sym typeface="Wingdings"/>
              </a:rPr>
              <a:t>elkaar</a:t>
            </a:r>
            <a:r>
              <a:rPr lang="en-US" dirty="0" smtClean="0">
                <a:sym typeface="Wingdings"/>
              </a:rPr>
              <a:t> in </a:t>
            </a:r>
            <a:r>
              <a:rPr lang="en-US" dirty="0" err="1" smtClean="0">
                <a:sym typeface="Wingdings"/>
              </a:rPr>
              <a:t>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gaan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Waardering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uitspreken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..</a:t>
            </a:r>
          </a:p>
          <a:p>
            <a:endParaRPr lang="en-US" dirty="0"/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7291754" y="66003"/>
            <a:ext cx="1852246" cy="4172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0000"/>
                </a:solidFill>
              </a:rPr>
              <a:t>BEGELEIDINGSSTIJLEN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7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ERVARINGSGERICHT LEREN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5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Vragen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stellen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&gt;&lt; </a:t>
            </a:r>
            <a:r>
              <a:rPr lang="en-US" dirty="0" err="1" smtClean="0"/>
              <a:t>uitgaan</a:t>
            </a:r>
            <a:r>
              <a:rPr lang="en-US" dirty="0" smtClean="0"/>
              <a:t> van </a:t>
            </a:r>
            <a:r>
              <a:rPr lang="en-US" dirty="0" err="1" smtClean="0"/>
              <a:t>veronderstelde</a:t>
            </a:r>
            <a:r>
              <a:rPr lang="en-US" dirty="0" smtClean="0"/>
              <a:t> </a:t>
            </a:r>
            <a:r>
              <a:rPr lang="en-US" dirty="0" err="1" smtClean="0"/>
              <a:t>zekerheden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>
            <a:off x="7291754" y="66003"/>
            <a:ext cx="1852246" cy="4172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0000"/>
                </a:solidFill>
              </a:rPr>
              <a:t>BEGELEIDINGSSTIJLEN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3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79208"/>
          </a:xfrm>
        </p:spPr>
        <p:txBody>
          <a:bodyPr/>
          <a:lstStyle/>
          <a:p>
            <a:r>
              <a:rPr lang="en-US" b="1" dirty="0" smtClean="0"/>
              <a:t>1. ERVARINGSGERICHT LEREN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3846"/>
            <a:ext cx="8229600" cy="4493846"/>
          </a:xfrm>
        </p:spPr>
        <p:txBody>
          <a:bodyPr>
            <a:normAutofit/>
          </a:bodyPr>
          <a:lstStyle/>
          <a:p>
            <a:r>
              <a:rPr lang="en-US" dirty="0" err="1" smtClean="0">
                <a:sym typeface="Wingdings"/>
              </a:rPr>
              <a:t>Mensen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leren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verschillend</a:t>
            </a:r>
            <a:r>
              <a:rPr lang="en-US" dirty="0" smtClean="0">
                <a:sym typeface="Wingdings"/>
              </a:rPr>
              <a:t>  </a:t>
            </a:r>
            <a:r>
              <a:rPr lang="en-US" dirty="0" err="1" smtClean="0">
                <a:sym typeface="Wingdings"/>
              </a:rPr>
              <a:t>leerstijlen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Ervaringsgerichte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leertheorie</a:t>
            </a:r>
            <a:r>
              <a:rPr lang="en-US" dirty="0" smtClean="0">
                <a:sym typeface="Wingdings"/>
              </a:rPr>
              <a:t> van Kolb</a:t>
            </a: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92461" y="48847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8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Ervaringsgerichte</a:t>
            </a:r>
            <a:r>
              <a:rPr lang="en-US" dirty="0" smtClean="0"/>
              <a:t> </a:t>
            </a:r>
            <a:r>
              <a:rPr lang="en-US" dirty="0" err="1" smtClean="0"/>
              <a:t>leertheorie</a:t>
            </a:r>
            <a:r>
              <a:rPr lang="en-US" dirty="0" smtClean="0"/>
              <a:t> van Kolb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Leerproces</a:t>
            </a:r>
            <a:r>
              <a:rPr lang="en-US" dirty="0" smtClean="0"/>
              <a:t> </a:t>
            </a:r>
            <a:r>
              <a:rPr lang="en-US" dirty="0" err="1" smtClean="0"/>
              <a:t>adhv</a:t>
            </a:r>
            <a:r>
              <a:rPr lang="en-US" dirty="0" smtClean="0"/>
              <a:t> 2 </a:t>
            </a:r>
            <a:r>
              <a:rPr lang="en-US" dirty="0" err="1" smtClean="0"/>
              <a:t>dimensies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Concreet</a:t>
            </a:r>
            <a:r>
              <a:rPr lang="en-US" dirty="0" smtClean="0">
                <a:sym typeface="Wingdings"/>
              </a:rPr>
              <a:t> &gt;&lt; abstract </a:t>
            </a:r>
            <a:r>
              <a:rPr lang="en-US" dirty="0" err="1" smtClean="0">
                <a:sym typeface="Wingdings"/>
              </a:rPr>
              <a:t>leren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en-US" dirty="0" err="1" smtClean="0">
                <a:sym typeface="Wingdings"/>
              </a:rPr>
              <a:t>Actief</a:t>
            </a:r>
            <a:r>
              <a:rPr lang="en-US" dirty="0" smtClean="0">
                <a:sym typeface="Wingdings"/>
              </a:rPr>
              <a:t> &gt;&lt; </a:t>
            </a:r>
            <a:r>
              <a:rPr lang="en-US" dirty="0" err="1" smtClean="0">
                <a:sym typeface="Wingdings"/>
              </a:rPr>
              <a:t>passief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leren</a:t>
            </a: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0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Verwerving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Hoe </a:t>
            </a:r>
            <a:r>
              <a:rPr lang="en-US" dirty="0" err="1" smtClean="0"/>
              <a:t>kom</a:t>
            </a:r>
            <a:r>
              <a:rPr lang="en-US" dirty="0" smtClean="0"/>
              <a:t> je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" r="413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7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Verwerking</a:t>
            </a:r>
            <a:r>
              <a:rPr lang="en-US" dirty="0" smtClean="0"/>
              <a:t> – hoe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ermee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slag?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627" r="-8691" b="-39337"/>
          <a:stretch/>
        </p:blipFill>
        <p:spPr bwMode="auto">
          <a:xfrm>
            <a:off x="457200" y="1600200"/>
            <a:ext cx="8229600" cy="384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54" r="-18754"/>
          <a:stretch>
            <a:fillRect/>
          </a:stretch>
        </p:blipFill>
        <p:spPr bwMode="auto"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92461" y="89023"/>
            <a:ext cx="2051539" cy="3712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leren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8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1166</Words>
  <Application>Microsoft Macintosh PowerPoint</Application>
  <PresentationFormat>On-screen Show (4:3)</PresentationFormat>
  <Paragraphs>269</Paragraphs>
  <Slides>40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EDUCATIEF WERKEN MET GROEPEN</vt:lpstr>
      <vt:lpstr>VISIES OP LEREN</vt:lpstr>
      <vt:lpstr>5 VISIES OP LEREN</vt:lpstr>
      <vt:lpstr>1. ERVARINGSGERICHT LEREN</vt:lpstr>
      <vt:lpstr>1. ERVARINGSGERICHT LEREN</vt:lpstr>
      <vt:lpstr>Ervaringsgerichte leertheorie van Kolb</vt:lpstr>
      <vt:lpstr>Verwerving  Hoe kom je aan informatie? </vt:lpstr>
      <vt:lpstr>Verwerking – hoe ga je ermee aan de slag? </vt:lpstr>
      <vt:lpstr>PowerPoint Presentation</vt:lpstr>
      <vt:lpstr>In educatief werken met groepen: </vt:lpstr>
      <vt:lpstr>Voorbeeld: vorming over armoede</vt:lpstr>
      <vt:lpstr>2. EMANCIPATORISCH WERKEN</vt:lpstr>
      <vt:lpstr>2. EMANCIPATORISCH WERKEN</vt:lpstr>
      <vt:lpstr>PowerPoint Presentation</vt:lpstr>
      <vt:lpstr>Voorbeeld: vorming over armoede</vt:lpstr>
      <vt:lpstr>3. SOCIAAL LEREN</vt:lpstr>
      <vt:lpstr>3. SOCIAAL LEREN</vt:lpstr>
      <vt:lpstr>PowerPoint Presentation</vt:lpstr>
      <vt:lpstr>Voorbeeld: vorming over armoede</vt:lpstr>
      <vt:lpstr>4. INFORMEEL LEREN</vt:lpstr>
      <vt:lpstr>4. INFORMEEL LEREN</vt:lpstr>
      <vt:lpstr>PowerPoint Presentation</vt:lpstr>
      <vt:lpstr>Voorbeeld: vorming over armoede</vt:lpstr>
      <vt:lpstr>5. LEVEND LEREN</vt:lpstr>
      <vt:lpstr>5. LEVEND LEREN</vt:lpstr>
      <vt:lpstr>Themagecentreerde Interactie  – Ruth Cohn</vt:lpstr>
      <vt:lpstr>PowerPoint Presentation</vt:lpstr>
      <vt:lpstr>2 grondslagen voor het werkmodel</vt:lpstr>
      <vt:lpstr>PowerPoint Presentation</vt:lpstr>
      <vt:lpstr> Visies op leren</vt:lpstr>
      <vt:lpstr>JOUW VORMING</vt:lpstr>
      <vt:lpstr>WERKDOELEN</vt:lpstr>
      <vt:lpstr>PowerPoint Presentation</vt:lpstr>
      <vt:lpstr>WERKVORMEN</vt:lpstr>
      <vt:lpstr>Brainstorm gekende methodieken &amp; werkvormen</vt:lpstr>
      <vt:lpstr>OPBOUW</vt:lpstr>
      <vt:lpstr> BEGELEIDINGSSTIJLEN</vt:lpstr>
      <vt:lpstr> 6 componenten</vt:lpstr>
      <vt:lpstr> Zowel product- als procesgericht gedrag</vt:lpstr>
      <vt:lpstr> Vragen stellen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VISIES OP LEREN</dc:title>
  <dc:creator>Joke Stubbe</dc:creator>
  <cp:lastModifiedBy>Joke Stubbe</cp:lastModifiedBy>
  <cp:revision>21</cp:revision>
  <dcterms:created xsi:type="dcterms:W3CDTF">2014-04-22T09:17:20Z</dcterms:created>
  <dcterms:modified xsi:type="dcterms:W3CDTF">2014-04-23T11:26:59Z</dcterms:modified>
</cp:coreProperties>
</file>