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sldIdLst>
    <p:sldId id="256" r:id="rId2"/>
    <p:sldId id="258" r:id="rId3"/>
    <p:sldId id="275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70" r:id="rId13"/>
    <p:sldId id="271" r:id="rId14"/>
    <p:sldId id="274" r:id="rId15"/>
    <p:sldId id="268" r:id="rId16"/>
    <p:sldId id="273" r:id="rId17"/>
    <p:sldId id="276" r:id="rId18"/>
    <p:sldId id="280" r:id="rId19"/>
    <p:sldId id="278" r:id="rId20"/>
    <p:sldId id="279" r:id="rId21"/>
    <p:sldId id="281" r:id="rId22"/>
    <p:sldId id="283" r:id="rId23"/>
    <p:sldId id="284" r:id="rId24"/>
    <p:sldId id="285" r:id="rId25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57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F12566-E011-B949-8E27-6F1CB1643F4A}" type="datetimeFigureOut">
              <a:rPr lang="nl-NL" smtClean="0"/>
              <a:t>6/05/14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B318C-503B-8047-85D5-9FD3F86D45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4779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None/>
            </a:pPr>
            <a:endParaRPr lang="nl-NL" dirty="0" smtClean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3B318C-503B-8047-85D5-9FD3F86D4569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6299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Klik om de 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BDACD-71FC-4940-9E03-0178400A21BC}" type="datetimeFigureOut">
              <a:rPr lang="nl-NL" smtClean="0"/>
              <a:t>6/05/14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E2C18-CA65-004A-9658-1A5B3B2E6C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1880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BDACD-71FC-4940-9E03-0178400A21BC}" type="datetimeFigureOut">
              <a:rPr lang="nl-NL" smtClean="0"/>
              <a:t>6/05/14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E2C18-CA65-004A-9658-1A5B3B2E6C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0157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BDACD-71FC-4940-9E03-0178400A21BC}" type="datetimeFigureOut">
              <a:rPr lang="nl-NL" smtClean="0"/>
              <a:t>6/05/14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E2C18-CA65-004A-9658-1A5B3B2E6C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1208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BDACD-71FC-4940-9E03-0178400A21BC}" type="datetimeFigureOut">
              <a:rPr lang="nl-NL" smtClean="0"/>
              <a:t>6/05/14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E2C18-CA65-004A-9658-1A5B3B2E6C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4274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BDACD-71FC-4940-9E03-0178400A21BC}" type="datetimeFigureOut">
              <a:rPr lang="nl-NL" smtClean="0"/>
              <a:t>6/05/14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E2C18-CA65-004A-9658-1A5B3B2E6C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2079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BDACD-71FC-4940-9E03-0178400A21BC}" type="datetimeFigureOut">
              <a:rPr lang="nl-NL" smtClean="0"/>
              <a:t>6/05/14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E2C18-CA65-004A-9658-1A5B3B2E6C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4737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BDACD-71FC-4940-9E03-0178400A21BC}" type="datetimeFigureOut">
              <a:rPr lang="nl-NL" smtClean="0"/>
              <a:t>6/05/14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E2C18-CA65-004A-9658-1A5B3B2E6C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3211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BDACD-71FC-4940-9E03-0178400A21BC}" type="datetimeFigureOut">
              <a:rPr lang="nl-NL" smtClean="0"/>
              <a:t>6/05/14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E2C18-CA65-004A-9658-1A5B3B2E6C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5391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BDACD-71FC-4940-9E03-0178400A21BC}" type="datetimeFigureOut">
              <a:rPr lang="nl-NL" smtClean="0"/>
              <a:t>6/05/14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E2C18-CA65-004A-9658-1A5B3B2E6C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9992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BDACD-71FC-4940-9E03-0178400A21BC}" type="datetimeFigureOut">
              <a:rPr lang="nl-NL" smtClean="0"/>
              <a:t>6/05/14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E2C18-CA65-004A-9658-1A5B3B2E6C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245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BDACD-71FC-4940-9E03-0178400A21BC}" type="datetimeFigureOut">
              <a:rPr lang="nl-NL" smtClean="0"/>
              <a:t>6/05/14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E2C18-CA65-004A-9658-1A5B3B2E6C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6095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0BDACD-71FC-4940-9E03-0178400A21BC}" type="datetimeFigureOut">
              <a:rPr lang="nl-NL" smtClean="0"/>
              <a:t>6/05/14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7E2C18-CA65-004A-9658-1A5B3B2E6C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4874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38049" y="2130425"/>
            <a:ext cx="8876530" cy="1470025"/>
          </a:xfrm>
        </p:spPr>
        <p:txBody>
          <a:bodyPr/>
          <a:lstStyle/>
          <a:p>
            <a:r>
              <a:rPr lang="nl-NL" dirty="0" smtClean="0"/>
              <a:t>EDUCATIEF WERKEN MET GROEPEN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71822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6116"/>
            <a:ext cx="8229600" cy="644727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err="1" smtClean="0"/>
              <a:t>Werkvormen</a:t>
            </a:r>
            <a:r>
              <a:rPr lang="en-US" sz="2800" b="1" dirty="0" smtClean="0"/>
              <a:t>: </a:t>
            </a:r>
            <a:endParaRPr lang="nl-NL" sz="2800" dirty="0" smtClean="0"/>
          </a:p>
          <a:p>
            <a:pPr marL="457200" indent="-457200">
              <a:buAutoNum type="arabicPeriod"/>
            </a:pPr>
            <a:r>
              <a:rPr lang="en-US" sz="2800" dirty="0" err="1" smtClean="0"/>
              <a:t>Aan</a:t>
            </a:r>
            <a:r>
              <a:rPr lang="en-US" sz="2800" dirty="0" smtClean="0"/>
              <a:t> </a:t>
            </a:r>
            <a:r>
              <a:rPr lang="en-US" sz="2800" dirty="0"/>
              <a:t>de hand van </a:t>
            </a:r>
            <a:r>
              <a:rPr lang="en-US" sz="2800" dirty="0" err="1"/>
              <a:t>foto’s</a:t>
            </a:r>
            <a:r>
              <a:rPr lang="en-US" sz="2800" dirty="0"/>
              <a:t> </a:t>
            </a:r>
            <a:r>
              <a:rPr lang="en-US" sz="2800" dirty="0" err="1"/>
              <a:t>levens</a:t>
            </a:r>
            <a:r>
              <a:rPr lang="en-US" sz="2800" dirty="0"/>
              <a:t>/</a:t>
            </a:r>
            <a:r>
              <a:rPr lang="en-US" sz="2800" dirty="0" err="1"/>
              <a:t>studieverhalen</a:t>
            </a:r>
            <a:r>
              <a:rPr lang="en-US" sz="2800" dirty="0"/>
              <a:t> </a:t>
            </a:r>
            <a:r>
              <a:rPr lang="en-US" sz="2800" dirty="0" err="1"/>
              <a:t>maken</a:t>
            </a:r>
            <a:r>
              <a:rPr lang="en-US" sz="2800" dirty="0"/>
              <a:t> van </a:t>
            </a:r>
            <a:r>
              <a:rPr lang="en-US" sz="2800" dirty="0" err="1"/>
              <a:t>verschillende</a:t>
            </a:r>
            <a:r>
              <a:rPr lang="en-US" sz="2800" dirty="0"/>
              <a:t> </a:t>
            </a:r>
            <a:r>
              <a:rPr lang="en-US" sz="2800" dirty="0" err="1"/>
              <a:t>jongeren</a:t>
            </a:r>
            <a:r>
              <a:rPr lang="en-US" sz="2800" dirty="0"/>
              <a:t> (in </a:t>
            </a:r>
            <a:r>
              <a:rPr lang="en-US" sz="2800" dirty="0" err="1"/>
              <a:t>groepjes</a:t>
            </a:r>
            <a:r>
              <a:rPr lang="en-US" sz="2800" dirty="0"/>
              <a:t>) </a:t>
            </a:r>
            <a:endParaRPr lang="en-US" sz="2800" dirty="0" smtClean="0"/>
          </a:p>
          <a:p>
            <a:pPr marL="457200" indent="-457200">
              <a:buFont typeface="Arial"/>
              <a:buAutoNum type="arabicPeriod"/>
            </a:pPr>
            <a:r>
              <a:rPr lang="en-US" sz="2800" dirty="0" err="1"/>
              <a:t>Getuigenis</a:t>
            </a:r>
            <a:r>
              <a:rPr lang="en-US" sz="2800" dirty="0"/>
              <a:t> / </a:t>
            </a:r>
            <a:r>
              <a:rPr lang="en-US" sz="2800" dirty="0" err="1"/>
              <a:t>levensverhaal</a:t>
            </a:r>
            <a:r>
              <a:rPr lang="en-US" sz="2800" dirty="0"/>
              <a:t> </a:t>
            </a:r>
            <a:r>
              <a:rPr lang="en-US" sz="2800" dirty="0">
                <a:sym typeface="Wingdings"/>
              </a:rPr>
              <a:t></a:t>
            </a:r>
            <a:r>
              <a:rPr lang="en-US" sz="2800" dirty="0"/>
              <a:t> </a:t>
            </a:r>
            <a:r>
              <a:rPr lang="en-US" sz="2800" dirty="0" err="1"/>
              <a:t>voorwaarden</a:t>
            </a:r>
            <a:r>
              <a:rPr lang="en-US" sz="2800" dirty="0"/>
              <a:t> </a:t>
            </a:r>
            <a:r>
              <a:rPr lang="en-US" sz="2800" dirty="0" err="1" smtClean="0"/>
              <a:t>inventariseren</a:t>
            </a:r>
            <a:endParaRPr lang="nl-NL" sz="2800" dirty="0"/>
          </a:p>
          <a:p>
            <a:pPr marL="457200" indent="-457200">
              <a:buAutoNum type="arabicPeriod"/>
            </a:pPr>
            <a:r>
              <a:rPr lang="en-US" sz="2800" dirty="0" smtClean="0"/>
              <a:t>Eigen </a:t>
            </a:r>
            <a:r>
              <a:rPr lang="en-US" sz="2800" dirty="0"/>
              <a:t>school </a:t>
            </a:r>
            <a:r>
              <a:rPr lang="en-US" sz="2800" dirty="0" err="1"/>
              <a:t>onder</a:t>
            </a:r>
            <a:r>
              <a:rPr lang="en-US" sz="2800" dirty="0"/>
              <a:t> de </a:t>
            </a:r>
            <a:r>
              <a:rPr lang="en-US" sz="2800" dirty="0" err="1"/>
              <a:t>loep</a:t>
            </a:r>
            <a:r>
              <a:rPr lang="en-US" sz="2800" dirty="0"/>
              <a:t>! </a:t>
            </a:r>
            <a:endParaRPr lang="nl-NL" sz="2800" dirty="0"/>
          </a:p>
          <a:p>
            <a:pPr lvl="1"/>
            <a:r>
              <a:rPr lang="en-US" dirty="0" err="1"/>
              <a:t>droomoefening</a:t>
            </a:r>
            <a:r>
              <a:rPr lang="en-US" dirty="0"/>
              <a:t>: de </a:t>
            </a:r>
            <a:r>
              <a:rPr lang="en-US" dirty="0" err="1"/>
              <a:t>ideale</a:t>
            </a:r>
            <a:r>
              <a:rPr lang="en-US" dirty="0"/>
              <a:t> school</a:t>
            </a:r>
            <a:endParaRPr lang="nl-NL" dirty="0"/>
          </a:p>
          <a:p>
            <a:pPr lvl="1"/>
            <a:r>
              <a:rPr lang="en-US" dirty="0" err="1"/>
              <a:t>debat</a:t>
            </a:r>
            <a:r>
              <a:rPr lang="en-US" dirty="0"/>
              <a:t> over </a:t>
            </a:r>
            <a:r>
              <a:rPr lang="en-US" dirty="0" err="1"/>
              <a:t>voorwaarden</a:t>
            </a:r>
            <a:r>
              <a:rPr lang="en-US" dirty="0"/>
              <a:t> / </a:t>
            </a:r>
            <a:r>
              <a:rPr lang="en-US" dirty="0" err="1"/>
              <a:t>drempels</a:t>
            </a:r>
            <a:r>
              <a:rPr lang="en-US" dirty="0"/>
              <a:t> in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schoolbeleid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444425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WERKDOELEN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7814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i="1" dirty="0" err="1" smtClean="0">
                <a:sym typeface="Wingdings"/>
              </a:rPr>
              <a:t>Wat</a:t>
            </a:r>
            <a:r>
              <a:rPr lang="en-US" i="1" dirty="0" smtClean="0">
                <a:sym typeface="Wingdings"/>
              </a:rPr>
              <a:t> </a:t>
            </a:r>
            <a:r>
              <a:rPr lang="en-US" i="1" dirty="0" err="1" smtClean="0">
                <a:sym typeface="Wingdings"/>
              </a:rPr>
              <a:t>moeten</a:t>
            </a:r>
            <a:r>
              <a:rPr lang="en-US" i="1" dirty="0" smtClean="0">
                <a:sym typeface="Wingdings"/>
              </a:rPr>
              <a:t> de </a:t>
            </a:r>
            <a:r>
              <a:rPr lang="en-US" i="1" dirty="0" err="1" smtClean="0">
                <a:sym typeface="Wingdings"/>
              </a:rPr>
              <a:t>deelnemers</a:t>
            </a:r>
            <a:r>
              <a:rPr lang="en-US" i="1" dirty="0" smtClean="0">
                <a:sym typeface="Wingdings"/>
              </a:rPr>
              <a:t> </a:t>
            </a:r>
            <a:r>
              <a:rPr lang="en-US" i="1" dirty="0" err="1" smtClean="0">
                <a:sym typeface="Wingdings"/>
              </a:rPr>
              <a:t>kennen</a:t>
            </a:r>
            <a:r>
              <a:rPr lang="en-US" i="1" dirty="0" smtClean="0">
                <a:sym typeface="Wingdings"/>
              </a:rPr>
              <a:t>/ </a:t>
            </a:r>
            <a:r>
              <a:rPr lang="en-US" i="1" dirty="0" err="1" smtClean="0">
                <a:sym typeface="Wingdings"/>
              </a:rPr>
              <a:t>kunnen</a:t>
            </a:r>
            <a:r>
              <a:rPr lang="en-US" i="1" dirty="0" smtClean="0">
                <a:sym typeface="Wingdings"/>
              </a:rPr>
              <a:t> /</a:t>
            </a:r>
            <a:r>
              <a:rPr lang="en-US" i="1" dirty="0" err="1" smtClean="0">
                <a:sym typeface="Wingdings"/>
              </a:rPr>
              <a:t>ervaren</a:t>
            </a:r>
            <a:r>
              <a:rPr lang="en-US" i="1" dirty="0" smtClean="0">
                <a:sym typeface="Wingdings"/>
              </a:rPr>
              <a:t> </a:t>
            </a:r>
            <a:r>
              <a:rPr lang="en-US" i="1" dirty="0" err="1" smtClean="0">
                <a:sym typeface="Wingdings"/>
              </a:rPr>
              <a:t>hebben</a:t>
            </a:r>
            <a:r>
              <a:rPr lang="en-US" i="1" dirty="0" smtClean="0">
                <a:sym typeface="Wingdings"/>
              </a:rPr>
              <a:t> op het </a:t>
            </a:r>
            <a:r>
              <a:rPr lang="en-US" i="1" dirty="0" err="1" smtClean="0">
                <a:sym typeface="Wingdings"/>
              </a:rPr>
              <a:t>einde</a:t>
            </a:r>
            <a:r>
              <a:rPr lang="en-US" i="1" dirty="0" smtClean="0">
                <a:sym typeface="Wingdings"/>
              </a:rPr>
              <a:t> van</a:t>
            </a:r>
            <a:r>
              <a:rPr lang="en-US" i="1" dirty="0">
                <a:sym typeface="Wingdings"/>
              </a:rPr>
              <a:t> </a:t>
            </a:r>
            <a:r>
              <a:rPr lang="en-US" i="1" dirty="0" smtClean="0">
                <a:sym typeface="Wingdings"/>
              </a:rPr>
              <a:t>je </a:t>
            </a:r>
            <a:r>
              <a:rPr lang="en-US" i="1" dirty="0" err="1" smtClean="0">
                <a:sym typeface="Wingdings"/>
              </a:rPr>
              <a:t>vorming</a:t>
            </a:r>
            <a:r>
              <a:rPr lang="en-US" i="1" dirty="0" smtClean="0">
                <a:sym typeface="Wingdings"/>
              </a:rPr>
              <a:t>? </a:t>
            </a:r>
          </a:p>
          <a:p>
            <a:pPr marL="0" indent="0">
              <a:buNone/>
            </a:pPr>
            <a:endParaRPr lang="en-US" sz="1200" i="1" dirty="0">
              <a:sym typeface="Wingdings"/>
            </a:endParaRPr>
          </a:p>
          <a:p>
            <a:pPr marL="0" indent="0">
              <a:buNone/>
            </a:pPr>
            <a:r>
              <a:rPr lang="en-US" i="1" dirty="0" err="1" smtClean="0">
                <a:sym typeface="Wingdings"/>
              </a:rPr>
              <a:t>Wat</a:t>
            </a:r>
            <a:r>
              <a:rPr lang="en-US" i="1" dirty="0" smtClean="0">
                <a:sym typeface="Wingdings"/>
              </a:rPr>
              <a:t> </a:t>
            </a:r>
            <a:r>
              <a:rPr lang="en-US" i="1" dirty="0" err="1" smtClean="0">
                <a:sym typeface="Wingdings"/>
              </a:rPr>
              <a:t>wil</a:t>
            </a:r>
            <a:r>
              <a:rPr lang="en-US" i="1" dirty="0" smtClean="0">
                <a:sym typeface="Wingdings"/>
              </a:rPr>
              <a:t> je </a:t>
            </a:r>
            <a:r>
              <a:rPr lang="en-US" i="1" dirty="0" err="1" smtClean="0">
                <a:sym typeface="Wingdings"/>
              </a:rPr>
              <a:t>ze</a:t>
            </a:r>
            <a:r>
              <a:rPr lang="en-US" i="1" dirty="0" smtClean="0">
                <a:sym typeface="Wingdings"/>
              </a:rPr>
              <a:t> </a:t>
            </a:r>
            <a:r>
              <a:rPr lang="en-US" i="1" dirty="0" err="1" smtClean="0">
                <a:sym typeface="Wingdings"/>
              </a:rPr>
              <a:t>bijbrengen</a:t>
            </a:r>
            <a:r>
              <a:rPr lang="en-US" i="1" dirty="0" smtClean="0">
                <a:sym typeface="Wingdings"/>
              </a:rPr>
              <a:t>? </a:t>
            </a:r>
          </a:p>
          <a:p>
            <a:pPr marL="0" indent="0">
              <a:buNone/>
            </a:pPr>
            <a:endParaRPr lang="en-US" i="1" u="sng" dirty="0">
              <a:sym typeface="Wingdings"/>
            </a:endParaRPr>
          </a:p>
          <a:p>
            <a:pPr marL="0" indent="0">
              <a:buNone/>
            </a:pPr>
            <a:r>
              <a:rPr lang="en-US" u="sng" dirty="0" err="1" smtClean="0">
                <a:sym typeface="Wingdings"/>
              </a:rPr>
              <a:t>Voorbeelden</a:t>
            </a:r>
            <a:r>
              <a:rPr lang="en-US" u="sng" dirty="0" smtClean="0">
                <a:sym typeface="Wingdings"/>
              </a:rPr>
              <a:t>: </a:t>
            </a:r>
          </a:p>
          <a:p>
            <a:pPr marL="0" indent="0">
              <a:buNone/>
            </a:pPr>
            <a:r>
              <a:rPr lang="en-US" dirty="0" smtClean="0">
                <a:sym typeface="Wingdings"/>
              </a:rPr>
              <a:t>- </a:t>
            </a:r>
            <a:r>
              <a:rPr lang="en-US" dirty="0" err="1">
                <a:sym typeface="Wingdings"/>
              </a:rPr>
              <a:t>D</a:t>
            </a:r>
            <a:r>
              <a:rPr lang="en-US" dirty="0" err="1" smtClean="0">
                <a:sym typeface="Wingdings"/>
              </a:rPr>
              <a:t>eelnemers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durven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elkaar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vertrouwen</a:t>
            </a:r>
            <a:endParaRPr lang="en-US" dirty="0" smtClean="0">
              <a:sym typeface="Wingdings"/>
            </a:endParaRPr>
          </a:p>
          <a:p>
            <a:pPr marL="0" indent="0">
              <a:buNone/>
            </a:pPr>
            <a:r>
              <a:rPr lang="en-US" dirty="0" smtClean="0">
                <a:sym typeface="Wingdings"/>
              </a:rPr>
              <a:t>- </a:t>
            </a:r>
            <a:r>
              <a:rPr lang="en-US" dirty="0" err="1" smtClean="0">
                <a:sym typeface="Wingdings"/>
              </a:rPr>
              <a:t>Deelnemers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hebben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kennis</a:t>
            </a:r>
            <a:r>
              <a:rPr lang="en-US" dirty="0" smtClean="0">
                <a:sym typeface="Wingdings"/>
              </a:rPr>
              <a:t> van de </a:t>
            </a:r>
            <a:r>
              <a:rPr lang="en-US" dirty="0" err="1" smtClean="0">
                <a:sym typeface="Wingdings"/>
              </a:rPr>
              <a:t>sociale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kaart</a:t>
            </a:r>
            <a:endParaRPr lang="en-US" dirty="0" smtClean="0">
              <a:sym typeface="Wingdings"/>
            </a:endParaRPr>
          </a:p>
          <a:p>
            <a:pPr marL="0" indent="0">
              <a:buNone/>
            </a:pPr>
            <a:r>
              <a:rPr lang="en-US" dirty="0" smtClean="0">
                <a:sym typeface="Wingdings"/>
              </a:rPr>
              <a:t>- </a:t>
            </a:r>
            <a:r>
              <a:rPr lang="en-US" dirty="0" err="1" smtClean="0">
                <a:sym typeface="Wingdings"/>
              </a:rPr>
              <a:t>Deelnemers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kunnen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een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gesprek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voeren</a:t>
            </a:r>
            <a:r>
              <a:rPr lang="en-US" dirty="0" smtClean="0">
                <a:sym typeface="Wingdings"/>
              </a:rPr>
              <a:t> met  </a:t>
            </a:r>
            <a:br>
              <a:rPr lang="en-US" dirty="0" smtClean="0">
                <a:sym typeface="Wingdings"/>
              </a:rPr>
            </a:b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mensen</a:t>
            </a:r>
            <a:r>
              <a:rPr lang="en-US" dirty="0" smtClean="0">
                <a:sym typeface="Wingdings"/>
              </a:rPr>
              <a:t> in </a:t>
            </a:r>
            <a:r>
              <a:rPr lang="en-US" dirty="0" err="1" smtClean="0">
                <a:sym typeface="Wingdings"/>
              </a:rPr>
              <a:t>armoede</a:t>
            </a:r>
            <a:endParaRPr lang="en-US" dirty="0" smtClean="0">
              <a:sym typeface="Wingdings"/>
            </a:endParaRPr>
          </a:p>
          <a:p>
            <a:pPr marL="0" indent="0">
              <a:buNone/>
            </a:pPr>
            <a:r>
              <a:rPr lang="en-US" dirty="0" smtClean="0">
                <a:sym typeface="Wingdings"/>
              </a:rPr>
              <a:t>- </a:t>
            </a:r>
            <a:r>
              <a:rPr lang="en-US" dirty="0" err="1" smtClean="0">
                <a:sym typeface="Wingdings"/>
              </a:rPr>
              <a:t>Deelnemers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reflecteren</a:t>
            </a:r>
            <a:r>
              <a:rPr lang="en-US" dirty="0" smtClean="0">
                <a:sym typeface="Wingdings"/>
              </a:rPr>
              <a:t> op de </a:t>
            </a:r>
            <a:r>
              <a:rPr lang="en-US" dirty="0" err="1" smtClean="0">
                <a:sym typeface="Wingdings"/>
              </a:rPr>
              <a:t>eigen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thuissituatie</a:t>
            </a:r>
            <a:endParaRPr lang="en-US" dirty="0" smtClean="0">
              <a:sym typeface="Wingdings"/>
            </a:endParaRPr>
          </a:p>
          <a:p>
            <a:pPr>
              <a:buFontTx/>
              <a:buChar char="-"/>
            </a:pPr>
            <a:r>
              <a:rPr lang="en-US" dirty="0" err="1" smtClean="0">
                <a:sym typeface="Wingdings"/>
              </a:rPr>
              <a:t>Deelnemers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discussiëren</a:t>
            </a:r>
            <a:endParaRPr lang="en-US" dirty="0" smtClean="0">
              <a:sym typeface="Wingdings"/>
            </a:endParaRPr>
          </a:p>
          <a:p>
            <a:pPr>
              <a:buFontTx/>
              <a:buChar char="-"/>
            </a:pPr>
            <a:endParaRPr lang="en-US" dirty="0" smtClean="0">
              <a:sym typeface="Wingdings"/>
            </a:endParaRPr>
          </a:p>
          <a:p>
            <a:pPr>
              <a:buFontTx/>
              <a:buChar char="-"/>
            </a:pPr>
            <a:endParaRPr lang="en-US" dirty="0" smtClean="0">
              <a:sym typeface="Wingdings"/>
            </a:endParaRPr>
          </a:p>
          <a:p>
            <a:pPr marL="0" indent="0">
              <a:buNone/>
            </a:pPr>
            <a:endParaRPr lang="en-US" dirty="0" smtClean="0">
              <a:sym typeface="Wingdings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4164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03800"/>
          </a:xfrm>
        </p:spPr>
        <p:txBody>
          <a:bodyPr>
            <a:normAutofit/>
          </a:bodyPr>
          <a:lstStyle/>
          <a:p>
            <a:pPr>
              <a:buFont typeface="Wingdings" charset="0"/>
              <a:buChar char="à"/>
            </a:pPr>
            <a:r>
              <a:rPr lang="en-US" dirty="0" smtClean="0">
                <a:sym typeface="Wingdings"/>
              </a:rPr>
              <a:t>In </a:t>
            </a:r>
            <a:r>
              <a:rPr lang="en-US" dirty="0" err="1" smtClean="0">
                <a:sym typeface="Wingdings"/>
              </a:rPr>
              <a:t>functie</a:t>
            </a:r>
            <a:r>
              <a:rPr lang="en-US" dirty="0" smtClean="0">
                <a:sym typeface="Wingdings"/>
              </a:rPr>
              <a:t> van het </a:t>
            </a:r>
            <a:r>
              <a:rPr lang="en-US" dirty="0" err="1" smtClean="0">
                <a:sym typeface="Wingdings"/>
              </a:rPr>
              <a:t>doel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dat</a:t>
            </a:r>
            <a:r>
              <a:rPr lang="en-US" dirty="0" smtClean="0">
                <a:sym typeface="Wingdings"/>
              </a:rPr>
              <a:t> je </a:t>
            </a:r>
            <a:r>
              <a:rPr lang="en-US" dirty="0" err="1" smtClean="0">
                <a:sym typeface="Wingdings"/>
              </a:rPr>
              <a:t>wil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bereiken</a:t>
            </a:r>
            <a:r>
              <a:rPr lang="en-US" dirty="0" smtClean="0">
                <a:sym typeface="Wingdings"/>
              </a:rPr>
              <a:t>!</a:t>
            </a:r>
          </a:p>
          <a:p>
            <a:pPr>
              <a:buFont typeface="Wingdings" charset="0"/>
              <a:buChar char="à"/>
            </a:pPr>
            <a:r>
              <a:rPr lang="en-US" dirty="0" err="1" smtClean="0">
                <a:sym typeface="Wingdings"/>
              </a:rPr>
              <a:t>Wat</a:t>
            </a:r>
            <a:r>
              <a:rPr lang="en-US" dirty="0" smtClean="0">
                <a:sym typeface="Wingdings"/>
              </a:rPr>
              <a:t> is het </a:t>
            </a:r>
            <a:r>
              <a:rPr lang="en-US" dirty="0" err="1" smtClean="0">
                <a:sym typeface="Wingdings"/>
              </a:rPr>
              <a:t>gewenste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leereffect</a:t>
            </a:r>
            <a:r>
              <a:rPr lang="en-US" dirty="0" smtClean="0">
                <a:sym typeface="Wingdings"/>
              </a:rPr>
              <a:t>? </a:t>
            </a:r>
          </a:p>
          <a:p>
            <a:pPr>
              <a:buFont typeface="Wingdings" charset="0"/>
              <a:buChar char="à"/>
            </a:pPr>
            <a:endParaRPr lang="en-US" dirty="0">
              <a:sym typeface="Wingdings"/>
            </a:endParaRPr>
          </a:p>
          <a:p>
            <a:pPr marL="0" indent="0">
              <a:buNone/>
            </a:pPr>
            <a:r>
              <a:rPr lang="en-US" u="sng" dirty="0" err="1" smtClean="0">
                <a:sym typeface="Wingdings"/>
              </a:rPr>
              <a:t>Soorten</a:t>
            </a:r>
            <a:r>
              <a:rPr lang="en-US" u="sng" dirty="0" smtClean="0">
                <a:sym typeface="Wingdings"/>
              </a:rPr>
              <a:t>: </a:t>
            </a:r>
          </a:p>
          <a:p>
            <a:pPr>
              <a:buFontTx/>
              <a:buChar char="-"/>
            </a:pPr>
            <a:r>
              <a:rPr lang="en-US" dirty="0" err="1" smtClean="0">
                <a:sym typeface="Wingdings"/>
              </a:rPr>
              <a:t>Creatieve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werkvormen</a:t>
            </a:r>
            <a:endParaRPr lang="en-US" dirty="0" smtClean="0">
              <a:sym typeface="Wingdings"/>
            </a:endParaRPr>
          </a:p>
          <a:p>
            <a:pPr>
              <a:buFontTx/>
              <a:buChar char="-"/>
            </a:pPr>
            <a:r>
              <a:rPr lang="en-US" dirty="0" err="1" smtClean="0">
                <a:sym typeface="Wingdings"/>
              </a:rPr>
              <a:t>Dramatische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werkvormen</a:t>
            </a:r>
            <a:endParaRPr lang="en-US" dirty="0" smtClean="0">
              <a:sym typeface="Wingdings"/>
            </a:endParaRPr>
          </a:p>
          <a:p>
            <a:pPr>
              <a:buFontTx/>
              <a:buChar char="-"/>
            </a:pPr>
            <a:r>
              <a:rPr lang="en-US" dirty="0" err="1" smtClean="0">
                <a:sym typeface="Wingdings"/>
              </a:rPr>
              <a:t>Doceer</a:t>
            </a:r>
            <a:r>
              <a:rPr lang="en-US" dirty="0" smtClean="0">
                <a:sym typeface="Wingdings"/>
              </a:rPr>
              <a:t>- en </a:t>
            </a:r>
            <a:r>
              <a:rPr lang="en-US" dirty="0" err="1" smtClean="0">
                <a:sym typeface="Wingdings"/>
              </a:rPr>
              <a:t>presentatietechnieken</a:t>
            </a:r>
            <a:endParaRPr lang="en-US" dirty="0" smtClean="0">
              <a:sym typeface="Wingdings"/>
            </a:endParaRPr>
          </a:p>
          <a:p>
            <a:pPr>
              <a:buFontTx/>
              <a:buChar char="-"/>
            </a:pPr>
            <a:r>
              <a:rPr lang="en-US" dirty="0" err="1" smtClean="0">
                <a:sym typeface="Wingdings"/>
              </a:rPr>
              <a:t>gesprekstechnieken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3. WERKVORMEN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159898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u="sng" dirty="0" smtClean="0"/>
              <a:t>Doel								        werkvorm</a:t>
            </a:r>
            <a:endParaRPr lang="nl-NL" u="sng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Uitwisseling</a:t>
            </a:r>
            <a:r>
              <a:rPr lang="en-US" dirty="0" smtClean="0"/>
              <a:t> 			  </a:t>
            </a:r>
            <a:r>
              <a:rPr lang="en-US" dirty="0" smtClean="0">
                <a:sym typeface="Wingdings"/>
              </a:rPr>
              <a:t> 		   </a:t>
            </a:r>
            <a:r>
              <a:rPr lang="en-US" dirty="0" err="1" smtClean="0"/>
              <a:t>carrousseldiscussie</a:t>
            </a:r>
            <a:endParaRPr lang="nl-NL" dirty="0"/>
          </a:p>
          <a:p>
            <a:pPr marL="0" indent="0">
              <a:buNone/>
            </a:pPr>
            <a:r>
              <a:rPr lang="en-US" dirty="0" err="1" smtClean="0"/>
              <a:t>Standpunt</a:t>
            </a:r>
            <a:r>
              <a:rPr lang="en-US" dirty="0" smtClean="0"/>
              <a:t> </a:t>
            </a:r>
            <a:r>
              <a:rPr lang="en-US" dirty="0" err="1"/>
              <a:t>innemen</a:t>
            </a:r>
            <a:r>
              <a:rPr lang="en-US" dirty="0"/>
              <a:t> </a:t>
            </a:r>
            <a:r>
              <a:rPr lang="en-US" dirty="0" smtClean="0">
                <a:sym typeface="Wingdings"/>
              </a:rPr>
              <a:t> 	   	   </a:t>
            </a:r>
            <a:r>
              <a:rPr lang="en-US" dirty="0" err="1" smtClean="0">
                <a:sym typeface="Wingdings"/>
              </a:rPr>
              <a:t>s</a:t>
            </a:r>
            <a:r>
              <a:rPr lang="en-US" dirty="0" err="1" smtClean="0"/>
              <a:t>tellingenspel</a:t>
            </a:r>
            <a:r>
              <a:rPr lang="en-US" dirty="0" smtClean="0"/>
              <a:t> </a:t>
            </a:r>
            <a:r>
              <a:rPr lang="en-US" dirty="0" err="1" smtClean="0"/>
              <a:t>Stanpunt</a:t>
            </a:r>
            <a:r>
              <a:rPr lang="en-US" dirty="0" smtClean="0"/>
              <a:t> </a:t>
            </a:r>
            <a:r>
              <a:rPr lang="en-US" dirty="0" err="1" smtClean="0"/>
              <a:t>vormen</a:t>
            </a:r>
            <a:r>
              <a:rPr lang="en-US" dirty="0" smtClean="0"/>
              <a:t> 	  </a:t>
            </a:r>
            <a:r>
              <a:rPr lang="en-US" dirty="0" smtClean="0">
                <a:sym typeface="Wingdings"/>
              </a:rPr>
              <a:t> 		</a:t>
            </a: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  </a:t>
            </a:r>
            <a:r>
              <a:rPr lang="en-US" dirty="0" smtClean="0"/>
              <a:t>collage </a:t>
            </a:r>
            <a:r>
              <a:rPr lang="en-US" dirty="0" err="1" smtClean="0"/>
              <a:t>maken</a:t>
            </a:r>
            <a:r>
              <a:rPr lang="en-US" dirty="0" smtClean="0"/>
              <a:t> </a:t>
            </a:r>
            <a:endParaRPr lang="nl-NL" dirty="0" smtClean="0"/>
          </a:p>
          <a:p>
            <a:pPr marL="0" indent="0">
              <a:buNone/>
            </a:pPr>
            <a:r>
              <a:rPr lang="nl-NL" dirty="0"/>
              <a:t>D</a:t>
            </a:r>
            <a:r>
              <a:rPr lang="en-US" dirty="0" err="1" smtClean="0"/>
              <a:t>iscussiëren</a:t>
            </a:r>
            <a:r>
              <a:rPr lang="en-US" dirty="0" smtClean="0"/>
              <a:t> 			  </a:t>
            </a:r>
            <a:r>
              <a:rPr lang="en-US" dirty="0" smtClean="0">
                <a:sym typeface="Wingdings"/>
              </a:rPr>
              <a:t>  		   </a:t>
            </a:r>
            <a:r>
              <a:rPr lang="en-US" dirty="0" err="1" smtClean="0"/>
              <a:t>groepsgesprek</a:t>
            </a:r>
            <a:endParaRPr lang="nl-NL" dirty="0" smtClean="0"/>
          </a:p>
          <a:p>
            <a:pPr marL="0" indent="0">
              <a:buNone/>
            </a:pPr>
            <a:r>
              <a:rPr lang="en-US" dirty="0" err="1" smtClean="0"/>
              <a:t>Ervaren</a:t>
            </a:r>
            <a:r>
              <a:rPr lang="en-US" dirty="0" smtClean="0"/>
              <a:t> 					  </a:t>
            </a:r>
            <a:r>
              <a:rPr lang="en-US" dirty="0" smtClean="0">
                <a:sym typeface="Wingdings"/>
              </a:rPr>
              <a:t>		</a:t>
            </a: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  </a:t>
            </a:r>
            <a:r>
              <a:rPr lang="en-US" dirty="0" err="1" smtClean="0"/>
              <a:t>spel</a:t>
            </a:r>
            <a:r>
              <a:rPr lang="en-US" dirty="0" smtClean="0"/>
              <a:t>, </a:t>
            </a:r>
            <a:r>
              <a:rPr lang="en-US" dirty="0" err="1" smtClean="0"/>
              <a:t>rollenspel</a:t>
            </a:r>
            <a:r>
              <a:rPr lang="en-US" dirty="0" smtClean="0"/>
              <a:t>,..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..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366498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</a:t>
            </a:r>
            <a:r>
              <a:rPr lang="en-US" dirty="0" err="1"/>
              <a:t>E</a:t>
            </a:r>
            <a:r>
              <a:rPr lang="en-US" dirty="0" err="1" smtClean="0"/>
              <a:t>nkele</a:t>
            </a:r>
            <a:r>
              <a:rPr lang="en-US" dirty="0" smtClean="0"/>
              <a:t> parameters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 err="1" smtClean="0"/>
              <a:t>Genoeg</a:t>
            </a:r>
            <a:r>
              <a:rPr lang="en-US" dirty="0" smtClean="0"/>
              <a:t> </a:t>
            </a:r>
            <a:r>
              <a:rPr lang="en-US" dirty="0" err="1"/>
              <a:t>variatie</a:t>
            </a:r>
            <a:r>
              <a:rPr lang="en-US" dirty="0"/>
              <a:t> in </a:t>
            </a:r>
            <a:r>
              <a:rPr lang="en-US" dirty="0" err="1"/>
              <a:t>werkvormen</a:t>
            </a:r>
            <a:r>
              <a:rPr lang="en-US" dirty="0"/>
              <a:t>? </a:t>
            </a:r>
            <a:endParaRPr lang="nl-NL" dirty="0"/>
          </a:p>
          <a:p>
            <a:pPr lvl="0"/>
            <a:r>
              <a:rPr lang="en-US" dirty="0" err="1"/>
              <a:t>Opstelling</a:t>
            </a:r>
            <a:r>
              <a:rPr lang="en-US" dirty="0"/>
              <a:t> van het </a:t>
            </a:r>
            <a:r>
              <a:rPr lang="en-US" dirty="0" err="1" smtClean="0"/>
              <a:t>lokaal</a:t>
            </a:r>
            <a:r>
              <a:rPr lang="en-US" dirty="0"/>
              <a:t>?</a:t>
            </a:r>
            <a:endParaRPr lang="nl-NL" dirty="0"/>
          </a:p>
          <a:p>
            <a:pPr lvl="0"/>
            <a:r>
              <a:rPr lang="en-US" dirty="0" err="1"/>
              <a:t>Wat</a:t>
            </a:r>
            <a:r>
              <a:rPr lang="en-US" dirty="0"/>
              <a:t> </a:t>
            </a:r>
            <a:r>
              <a:rPr lang="en-US" dirty="0" err="1"/>
              <a:t>moet</a:t>
            </a:r>
            <a:r>
              <a:rPr lang="en-US" dirty="0"/>
              <a:t> je </a:t>
            </a:r>
            <a:r>
              <a:rPr lang="en-US" dirty="0" err="1"/>
              <a:t>doen</a:t>
            </a:r>
            <a:r>
              <a:rPr lang="en-US" dirty="0"/>
              <a:t>? (</a:t>
            </a:r>
            <a:r>
              <a:rPr lang="en-US" dirty="0" err="1"/>
              <a:t>praten</a:t>
            </a:r>
            <a:r>
              <a:rPr lang="en-US" dirty="0"/>
              <a:t> / </a:t>
            </a:r>
            <a:r>
              <a:rPr lang="en-US" dirty="0" err="1"/>
              <a:t>iets</a:t>
            </a:r>
            <a:r>
              <a:rPr lang="en-US" dirty="0"/>
              <a:t> </a:t>
            </a:r>
            <a:r>
              <a:rPr lang="en-US" dirty="0" err="1"/>
              <a:t>anders</a:t>
            </a:r>
            <a:r>
              <a:rPr lang="en-US" dirty="0"/>
              <a:t>) </a:t>
            </a:r>
            <a:endParaRPr lang="nl-NL" dirty="0"/>
          </a:p>
          <a:p>
            <a:pPr lvl="0"/>
            <a:r>
              <a:rPr lang="en-US" dirty="0" smtClean="0"/>
              <a:t>In </a:t>
            </a:r>
            <a:r>
              <a:rPr lang="en-US" dirty="0" err="1"/>
              <a:t>groep</a:t>
            </a:r>
            <a:r>
              <a:rPr lang="en-US" dirty="0"/>
              <a:t> &gt;&lt; </a:t>
            </a:r>
            <a:r>
              <a:rPr lang="en-US" dirty="0" err="1"/>
              <a:t>individueel</a:t>
            </a:r>
            <a:r>
              <a:rPr lang="en-US" dirty="0"/>
              <a:t>? </a:t>
            </a:r>
            <a:endParaRPr lang="nl-NL" dirty="0"/>
          </a:p>
          <a:p>
            <a:pPr lvl="0"/>
            <a:r>
              <a:rPr lang="en-US" dirty="0" err="1" smtClean="0"/>
              <a:t>Opstelling</a:t>
            </a:r>
            <a:r>
              <a:rPr lang="en-US" dirty="0" smtClean="0"/>
              <a:t> </a:t>
            </a:r>
            <a:r>
              <a:rPr lang="en-US" dirty="0"/>
              <a:t>van de </a:t>
            </a:r>
            <a:r>
              <a:rPr lang="en-US" dirty="0" err="1"/>
              <a:t>groep</a:t>
            </a:r>
            <a:r>
              <a:rPr lang="en-US" dirty="0"/>
              <a:t>? </a:t>
            </a:r>
            <a:endParaRPr lang="nl-NL" dirty="0"/>
          </a:p>
          <a:p>
            <a:pPr lvl="0"/>
            <a:r>
              <a:rPr lang="en-US" dirty="0" smtClean="0"/>
              <a:t>‘</a:t>
            </a:r>
            <a:r>
              <a:rPr lang="en-US" dirty="0" err="1" smtClean="0"/>
              <a:t>Veilig</a:t>
            </a:r>
            <a:r>
              <a:rPr lang="en-US" dirty="0"/>
              <a:t>’ </a:t>
            </a:r>
            <a:r>
              <a:rPr lang="en-US" dirty="0" err="1"/>
              <a:t>genoeg</a:t>
            </a:r>
            <a:r>
              <a:rPr lang="en-US" dirty="0"/>
              <a:t>? </a:t>
            </a:r>
            <a:endParaRPr lang="nl-NL" dirty="0"/>
          </a:p>
          <a:p>
            <a:pPr lvl="0"/>
            <a:r>
              <a:rPr lang="en-US" dirty="0" err="1" smtClean="0"/>
              <a:t>Komt</a:t>
            </a:r>
            <a:r>
              <a:rPr lang="en-US" dirty="0" smtClean="0"/>
              <a:t> </a:t>
            </a:r>
            <a:r>
              <a:rPr lang="en-US" dirty="0" err="1"/>
              <a:t>iedereen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bod? </a:t>
            </a:r>
            <a:endParaRPr lang="nl-NL" dirty="0"/>
          </a:p>
          <a:p>
            <a:pPr lvl="0"/>
            <a:r>
              <a:rPr lang="en-US" dirty="0" err="1"/>
              <a:t>Hebben</a:t>
            </a:r>
            <a:r>
              <a:rPr lang="en-US" dirty="0"/>
              <a:t> </a:t>
            </a:r>
            <a:r>
              <a:rPr lang="en-US" dirty="0" err="1"/>
              <a:t>ze</a:t>
            </a:r>
            <a:r>
              <a:rPr lang="en-US" dirty="0"/>
              <a:t> </a:t>
            </a:r>
            <a:r>
              <a:rPr lang="en-US" dirty="0" err="1"/>
              <a:t>verschillende</a:t>
            </a:r>
            <a:r>
              <a:rPr lang="en-US" dirty="0"/>
              <a:t> </a:t>
            </a:r>
            <a:r>
              <a:rPr lang="en-US" dirty="0" err="1"/>
              <a:t>dingen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doen</a:t>
            </a:r>
            <a:r>
              <a:rPr lang="en-US" dirty="0"/>
              <a:t>? </a:t>
            </a:r>
            <a:endParaRPr lang="nl-NL" dirty="0" smtClean="0"/>
          </a:p>
          <a:p>
            <a:pPr lvl="0"/>
            <a:r>
              <a:rPr lang="nl-NL" dirty="0" smtClean="0"/>
              <a:t>..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286207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4. OPBOUW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0462"/>
            <a:ext cx="8229600" cy="5236307"/>
          </a:xfrm>
        </p:spPr>
        <p:txBody>
          <a:bodyPr>
            <a:normAutofit/>
          </a:bodyPr>
          <a:lstStyle/>
          <a:p>
            <a:pPr>
              <a:buFont typeface="Wingdings" charset="0"/>
              <a:buChar char="à"/>
            </a:pPr>
            <a:r>
              <a:rPr lang="en-US" dirty="0" err="1" smtClean="0">
                <a:sym typeface="Wingdings"/>
              </a:rPr>
              <a:t>Waarom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een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sym typeface="Wingdings"/>
              </a:rPr>
              <a:t>opbouw</a:t>
            </a:r>
            <a:r>
              <a:rPr lang="en-US" dirty="0" smtClean="0">
                <a:sym typeface="Wingdings"/>
              </a:rPr>
              <a:t>? </a:t>
            </a:r>
          </a:p>
          <a:p>
            <a:pPr marL="0" indent="0">
              <a:buNone/>
            </a:pPr>
            <a:endParaRPr lang="en-US" dirty="0">
              <a:sym typeface="Wingdings"/>
            </a:endParaRPr>
          </a:p>
          <a:p>
            <a:pPr marL="0" indent="0">
              <a:buNone/>
            </a:pPr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3 </a:t>
            </a:r>
            <a:r>
              <a:rPr lang="en-US" dirty="0" err="1" smtClean="0"/>
              <a:t>algemene</a:t>
            </a:r>
            <a:r>
              <a:rPr lang="en-US" dirty="0" smtClean="0"/>
              <a:t> </a:t>
            </a:r>
            <a:r>
              <a:rPr lang="en-US" dirty="0" err="1" smtClean="0"/>
              <a:t>fases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marL="514350" indent="-514350">
              <a:buAutoNum type="arabicPeriod"/>
            </a:pPr>
            <a:r>
              <a:rPr lang="en-US" b="1" u="sng" dirty="0" err="1" smtClean="0"/>
              <a:t>Beginfase</a:t>
            </a:r>
            <a:r>
              <a:rPr lang="en-US" dirty="0" smtClean="0"/>
              <a:t>: </a:t>
            </a:r>
            <a:r>
              <a:rPr lang="en-US" dirty="0" err="1" smtClean="0"/>
              <a:t>opstart</a:t>
            </a:r>
            <a:r>
              <a:rPr lang="en-US" dirty="0" smtClean="0"/>
              <a:t>, 1e </a:t>
            </a:r>
            <a:r>
              <a:rPr lang="en-US" dirty="0" err="1" smtClean="0"/>
              <a:t>kennismaking</a:t>
            </a:r>
            <a:r>
              <a:rPr lang="en-US" dirty="0" smtClean="0"/>
              <a:t>, </a:t>
            </a:r>
            <a:r>
              <a:rPr lang="en-US" dirty="0" err="1" smtClean="0"/>
              <a:t>proeven</a:t>
            </a:r>
            <a:r>
              <a:rPr lang="en-US" dirty="0" smtClean="0"/>
              <a:t>,..</a:t>
            </a:r>
          </a:p>
          <a:p>
            <a:pPr marL="514350" indent="-514350">
              <a:buAutoNum type="arabicPeriod"/>
            </a:pPr>
            <a:r>
              <a:rPr lang="en-US" b="1" u="sng" dirty="0" err="1" smtClean="0"/>
              <a:t>Uitdiepingfase</a:t>
            </a:r>
            <a:r>
              <a:rPr lang="en-US" dirty="0" smtClean="0"/>
              <a:t>: </a:t>
            </a:r>
            <a:r>
              <a:rPr lang="en-US" dirty="0" err="1" smtClean="0"/>
              <a:t>verdiepen</a:t>
            </a:r>
            <a:r>
              <a:rPr lang="en-US" dirty="0" smtClean="0"/>
              <a:t>, experiment, </a:t>
            </a:r>
            <a:r>
              <a:rPr lang="en-US" dirty="0" err="1" smtClean="0"/>
              <a:t>focussen</a:t>
            </a:r>
            <a:r>
              <a:rPr lang="en-US" dirty="0" smtClean="0"/>
              <a:t>,..</a:t>
            </a:r>
          </a:p>
          <a:p>
            <a:pPr marL="514350" indent="-514350">
              <a:buAutoNum type="arabicPeriod"/>
            </a:pPr>
            <a:r>
              <a:rPr lang="en-US" b="1" u="sng" dirty="0" err="1" smtClean="0"/>
              <a:t>Afronding</a:t>
            </a:r>
            <a:r>
              <a:rPr lang="en-US" dirty="0" smtClean="0"/>
              <a:t>: </a:t>
            </a:r>
            <a:r>
              <a:rPr lang="en-US" dirty="0" err="1" smtClean="0"/>
              <a:t>conclusie</a:t>
            </a:r>
            <a:r>
              <a:rPr lang="en-US" dirty="0" smtClean="0"/>
              <a:t>, </a:t>
            </a:r>
            <a:r>
              <a:rPr lang="en-US" dirty="0" err="1" smtClean="0"/>
              <a:t>eindopdracht</a:t>
            </a:r>
            <a:r>
              <a:rPr lang="en-US" dirty="0" smtClean="0"/>
              <a:t>,..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6611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ym typeface="Wingdings"/>
              </a:rPr>
              <a:t> Enkele check-vragen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is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logische</a:t>
            </a:r>
            <a:r>
              <a:rPr lang="en-US" dirty="0"/>
              <a:t> </a:t>
            </a:r>
            <a:r>
              <a:rPr lang="en-US" dirty="0" err="1"/>
              <a:t>opbouw</a:t>
            </a:r>
            <a:r>
              <a:rPr lang="en-US" dirty="0"/>
              <a:t>? </a:t>
            </a:r>
            <a:endParaRPr lang="nl-NL" dirty="0"/>
          </a:p>
          <a:p>
            <a:pPr lvl="0"/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hoogdrempelig</a:t>
            </a:r>
            <a:r>
              <a:rPr lang="en-US" dirty="0"/>
              <a:t> of </a:t>
            </a:r>
            <a:r>
              <a:rPr lang="en-US" dirty="0" err="1"/>
              <a:t>voorzichtig</a:t>
            </a:r>
            <a:r>
              <a:rPr lang="en-US" dirty="0"/>
              <a:t>? </a:t>
            </a:r>
            <a:endParaRPr lang="nl-NL" dirty="0"/>
          </a:p>
          <a:p>
            <a:pPr lvl="0"/>
            <a:r>
              <a:rPr lang="en-US" dirty="0"/>
              <a:t>Divers </a:t>
            </a:r>
            <a:r>
              <a:rPr lang="en-US" dirty="0" err="1"/>
              <a:t>genoeg</a:t>
            </a:r>
            <a:r>
              <a:rPr lang="en-US" dirty="0"/>
              <a:t>?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eentonig</a:t>
            </a:r>
            <a:r>
              <a:rPr lang="en-US" dirty="0"/>
              <a:t>? (</a:t>
            </a:r>
            <a:r>
              <a:rPr lang="en-US" dirty="0" err="1"/>
              <a:t>variatie</a:t>
            </a:r>
            <a:r>
              <a:rPr lang="en-US" dirty="0"/>
              <a:t> in </a:t>
            </a:r>
            <a:r>
              <a:rPr lang="en-US" dirty="0" err="1"/>
              <a:t>methodieken</a:t>
            </a:r>
            <a:r>
              <a:rPr lang="en-US" dirty="0"/>
              <a:t>) </a:t>
            </a:r>
            <a:endParaRPr lang="nl-NL" dirty="0"/>
          </a:p>
          <a:p>
            <a:pPr lvl="0"/>
            <a:r>
              <a:rPr lang="en-US" dirty="0" err="1"/>
              <a:t>Opbouw</a:t>
            </a:r>
            <a:r>
              <a:rPr lang="en-US" dirty="0"/>
              <a:t> </a:t>
            </a:r>
            <a:r>
              <a:rPr lang="en-US" dirty="0" err="1"/>
              <a:t>duidelijk</a:t>
            </a:r>
            <a:r>
              <a:rPr lang="en-US" dirty="0"/>
              <a:t> </a:t>
            </a:r>
            <a:r>
              <a:rPr lang="en-US" dirty="0" err="1"/>
              <a:t>genoeg</a:t>
            </a:r>
            <a:r>
              <a:rPr lang="en-US" dirty="0"/>
              <a:t> (</a:t>
            </a:r>
            <a:r>
              <a:rPr lang="en-US" dirty="0" err="1"/>
              <a:t>niet</a:t>
            </a:r>
            <a:r>
              <a:rPr lang="en-US" dirty="0"/>
              <a:t> steeds over </a:t>
            </a:r>
            <a:r>
              <a:rPr lang="en-US" dirty="0" err="1"/>
              <a:t>iets</a:t>
            </a:r>
            <a:r>
              <a:rPr lang="en-US" dirty="0"/>
              <a:t> </a:t>
            </a:r>
            <a:r>
              <a:rPr lang="en-US" dirty="0" err="1"/>
              <a:t>anders</a:t>
            </a:r>
            <a:r>
              <a:rPr lang="en-US" dirty="0"/>
              <a:t>?) </a:t>
            </a:r>
            <a:endParaRPr lang="nl-NL" dirty="0"/>
          </a:p>
          <a:p>
            <a:r>
              <a:rPr lang="en-US" dirty="0" err="1"/>
              <a:t>Werk</a:t>
            </a:r>
            <a:r>
              <a:rPr lang="en-US" dirty="0"/>
              <a:t> je </a:t>
            </a:r>
            <a:r>
              <a:rPr lang="en-US" dirty="0" err="1"/>
              <a:t>duidelijk</a:t>
            </a:r>
            <a:r>
              <a:rPr lang="en-US" dirty="0"/>
              <a:t> </a:t>
            </a:r>
            <a:r>
              <a:rPr lang="en-US" dirty="0" err="1"/>
              <a:t>naar</a:t>
            </a:r>
            <a:r>
              <a:rPr lang="en-US" dirty="0"/>
              <a:t> </a:t>
            </a:r>
            <a:r>
              <a:rPr lang="en-US" dirty="0" err="1"/>
              <a:t>iets</a:t>
            </a:r>
            <a:r>
              <a:rPr lang="en-US" dirty="0"/>
              <a:t> toe?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220734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995845"/>
            <a:ext cx="8229600" cy="3589492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err="1" smtClean="0">
                <a:sym typeface="Wingdings"/>
              </a:rPr>
              <a:t>Gestructureerde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uitleg</a:t>
            </a:r>
            <a:endParaRPr lang="en-US" dirty="0" smtClean="0">
              <a:sym typeface="Wingdings"/>
            </a:endParaRPr>
          </a:p>
          <a:p>
            <a:pPr marL="514350" indent="-514350">
              <a:buAutoNum type="arabicPeriod"/>
            </a:pPr>
            <a:r>
              <a:rPr lang="en-US" dirty="0" err="1" smtClean="0">
                <a:sym typeface="Wingdings"/>
              </a:rPr>
              <a:t>Begeleidershouding</a:t>
            </a:r>
            <a:endParaRPr lang="en-US" dirty="0" smtClean="0">
              <a:sym typeface="Wingdings"/>
            </a:endParaRPr>
          </a:p>
          <a:p>
            <a:pPr marL="514350" indent="-514350">
              <a:buAutoNum type="arabicPeriod"/>
            </a:pPr>
            <a:r>
              <a:rPr lang="en-US" dirty="0" err="1" smtClean="0">
                <a:sym typeface="Wingdings"/>
              </a:rPr>
              <a:t>Vragen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stellen</a:t>
            </a:r>
            <a:endParaRPr lang="en-US" dirty="0" smtClean="0">
              <a:sym typeface="Wingdings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sym typeface="Wingdings"/>
              </a:rPr>
              <a:t>Concrete tips</a:t>
            </a:r>
            <a:endParaRPr lang="en-US" dirty="0" smtClean="0"/>
          </a:p>
          <a:p>
            <a:endParaRPr lang="nl-NL" dirty="0"/>
          </a:p>
        </p:txBody>
      </p:sp>
      <p:sp>
        <p:nvSpPr>
          <p:cNvPr id="4" name="Title 7"/>
          <p:cNvSpPr txBox="1">
            <a:spLocks/>
          </p:cNvSpPr>
          <p:nvPr/>
        </p:nvSpPr>
        <p:spPr>
          <a:xfrm>
            <a:off x="609600" y="427037"/>
            <a:ext cx="8229600" cy="234791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u="sng" dirty="0" smtClean="0"/>
              <a:t>DEEL 2: VORMING </a:t>
            </a:r>
            <a:r>
              <a:rPr lang="en-US" b="1" i="1" u="sng" dirty="0" smtClean="0"/>
              <a:t>GEVEN</a:t>
            </a:r>
          </a:p>
          <a:p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DE PERSOONLIJKE INTERACTIESTIJL</a:t>
            </a:r>
          </a:p>
        </p:txBody>
      </p:sp>
    </p:spTree>
    <p:extLst>
      <p:ext uri="{BB962C8B-B14F-4D97-AF65-F5344CB8AC3E}">
        <p14:creationId xmlns:p14="http://schemas.microsoft.com/office/powerpoint/2010/main" val="3429690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96640"/>
            <a:ext cx="8229600" cy="883567"/>
          </a:xfrm>
        </p:spPr>
        <p:txBody>
          <a:bodyPr/>
          <a:lstStyle/>
          <a:p>
            <a:r>
              <a:rPr lang="nl-NL" dirty="0" smtClean="0"/>
              <a:t>1. GESTRUCTUREERDE UITLEG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980207"/>
            <a:ext cx="8229600" cy="5877793"/>
          </a:xfrm>
        </p:spPr>
        <p:txBody>
          <a:bodyPr>
            <a:normAutofit fontScale="47500" lnSpcReduction="20000"/>
          </a:bodyPr>
          <a:lstStyle/>
          <a:p>
            <a:pPr marL="0" lvl="0" indent="0">
              <a:buNone/>
            </a:pPr>
            <a:r>
              <a:rPr lang="en-US" sz="4000" dirty="0" smtClean="0"/>
              <a:t>0. </a:t>
            </a:r>
            <a:r>
              <a:rPr lang="en-US" sz="4000" b="1" u="sng" dirty="0" err="1" smtClean="0"/>
              <a:t>Vooraf</a:t>
            </a:r>
            <a:r>
              <a:rPr lang="en-US" sz="4000" dirty="0"/>
              <a:t>: </a:t>
            </a:r>
            <a:r>
              <a:rPr lang="en-US" sz="4000" dirty="0" err="1"/>
              <a:t>weten</a:t>
            </a:r>
            <a:r>
              <a:rPr lang="en-US" sz="4000" dirty="0"/>
              <a:t> </a:t>
            </a:r>
            <a:r>
              <a:rPr lang="en-US" sz="4000" dirty="0" err="1"/>
              <a:t>wat</a:t>
            </a:r>
            <a:r>
              <a:rPr lang="en-US" sz="4000" dirty="0"/>
              <a:t> je </a:t>
            </a:r>
            <a:r>
              <a:rPr lang="en-US" sz="4000" dirty="0" err="1"/>
              <a:t>gaat</a:t>
            </a:r>
            <a:r>
              <a:rPr lang="en-US" sz="4000" dirty="0"/>
              <a:t> </a:t>
            </a:r>
            <a:r>
              <a:rPr lang="en-US" sz="4000" dirty="0" err="1"/>
              <a:t>zeggen</a:t>
            </a:r>
            <a:r>
              <a:rPr lang="en-US" sz="4000" dirty="0"/>
              <a:t> / </a:t>
            </a:r>
            <a:r>
              <a:rPr lang="en-US" sz="4000" dirty="0" err="1"/>
              <a:t>materiaal</a:t>
            </a:r>
            <a:r>
              <a:rPr lang="en-US" sz="4000" dirty="0"/>
              <a:t> </a:t>
            </a:r>
            <a:r>
              <a:rPr lang="en-US" sz="4000" dirty="0" err="1" smtClean="0"/>
              <a:t>klaar</a:t>
            </a:r>
            <a:endParaRPr lang="en-US" sz="4000" dirty="0" smtClean="0"/>
          </a:p>
          <a:p>
            <a:pPr marL="0" lvl="0" indent="0">
              <a:buNone/>
            </a:pPr>
            <a:endParaRPr lang="en-US" sz="4000" dirty="0"/>
          </a:p>
          <a:p>
            <a:pPr marL="0" lvl="0" indent="0">
              <a:buNone/>
            </a:pPr>
            <a:r>
              <a:rPr lang="en-US" sz="4000" dirty="0" smtClean="0"/>
              <a:t>1. </a:t>
            </a:r>
            <a:r>
              <a:rPr lang="en-US" sz="4000" b="1" u="sng" dirty="0" err="1" smtClean="0"/>
              <a:t>Opstellen</a:t>
            </a:r>
            <a:r>
              <a:rPr lang="en-US" sz="4000" dirty="0"/>
              <a:t>: </a:t>
            </a:r>
            <a:endParaRPr lang="nl-NL" sz="4000" dirty="0"/>
          </a:p>
          <a:p>
            <a:pPr marL="0" indent="0">
              <a:buNone/>
            </a:pPr>
            <a:r>
              <a:rPr lang="en-US" sz="4000" dirty="0" smtClean="0"/>
              <a:t>	- </a:t>
            </a:r>
            <a:r>
              <a:rPr lang="en-US" sz="4000" dirty="0" err="1"/>
              <a:t>opstelling</a:t>
            </a:r>
            <a:r>
              <a:rPr lang="en-US" sz="4000" dirty="0"/>
              <a:t> die </a:t>
            </a:r>
            <a:r>
              <a:rPr lang="en-US" sz="4000" dirty="0" err="1"/>
              <a:t>vlot</a:t>
            </a:r>
            <a:r>
              <a:rPr lang="en-US" sz="4000" dirty="0"/>
              <a:t> op </a:t>
            </a:r>
            <a:r>
              <a:rPr lang="en-US" sz="4000" dirty="0" err="1"/>
              <a:t>opdrachtopstart</a:t>
            </a:r>
            <a:r>
              <a:rPr lang="en-US" sz="4000" dirty="0"/>
              <a:t> </a:t>
            </a:r>
            <a:r>
              <a:rPr lang="en-US" sz="4000" dirty="0" err="1"/>
              <a:t>lijkt</a:t>
            </a:r>
            <a:endParaRPr lang="nl-NL" sz="4000" dirty="0"/>
          </a:p>
          <a:p>
            <a:pPr marL="0" indent="0">
              <a:buNone/>
            </a:pPr>
            <a:r>
              <a:rPr lang="en-US" sz="4000" dirty="0" smtClean="0"/>
              <a:t>	- </a:t>
            </a:r>
            <a:r>
              <a:rPr lang="en-US" sz="4000" dirty="0" err="1"/>
              <a:t>aandacht</a:t>
            </a:r>
            <a:r>
              <a:rPr lang="en-US" sz="4000" dirty="0"/>
              <a:t> </a:t>
            </a:r>
            <a:r>
              <a:rPr lang="en-US" sz="4000" dirty="0" err="1"/>
              <a:t>te</a:t>
            </a:r>
            <a:r>
              <a:rPr lang="en-US" sz="4000" dirty="0"/>
              <a:t> </a:t>
            </a:r>
            <a:r>
              <a:rPr lang="en-US" sz="4000" dirty="0" err="1"/>
              <a:t>pakken</a:t>
            </a:r>
            <a:r>
              <a:rPr lang="en-US" sz="4000" dirty="0"/>
              <a:t> </a:t>
            </a:r>
            <a:r>
              <a:rPr lang="en-US" sz="4000" dirty="0" err="1"/>
              <a:t>krijgen</a:t>
            </a:r>
            <a:r>
              <a:rPr lang="en-US" sz="4000" dirty="0"/>
              <a:t> van de </a:t>
            </a:r>
            <a:r>
              <a:rPr lang="en-US" sz="4000" dirty="0" err="1"/>
              <a:t>groep</a:t>
            </a:r>
            <a:endParaRPr lang="nl-NL" sz="4000" dirty="0"/>
          </a:p>
          <a:p>
            <a:pPr marL="0" indent="0">
              <a:buNone/>
            </a:pPr>
            <a:r>
              <a:rPr lang="en-US" sz="4000" dirty="0" smtClean="0"/>
              <a:t>	- </a:t>
            </a:r>
            <a:r>
              <a:rPr lang="en-US" sz="4000" dirty="0" err="1"/>
              <a:t>oogcontact</a:t>
            </a:r>
            <a:r>
              <a:rPr lang="en-US" sz="4000" dirty="0"/>
              <a:t> </a:t>
            </a:r>
            <a:r>
              <a:rPr lang="en-US" sz="4000" dirty="0" err="1"/>
              <a:t>maken</a:t>
            </a:r>
            <a:r>
              <a:rPr lang="en-US" sz="4000" dirty="0"/>
              <a:t> met </a:t>
            </a:r>
            <a:r>
              <a:rPr lang="en-US" sz="4000" dirty="0" err="1" smtClean="0"/>
              <a:t>iedereen</a:t>
            </a:r>
            <a:endParaRPr lang="en-US" sz="4000" dirty="0" smtClean="0"/>
          </a:p>
          <a:p>
            <a:pPr marL="0" indent="0">
              <a:buNone/>
            </a:pPr>
            <a:endParaRPr lang="nl-NL" sz="4000" dirty="0"/>
          </a:p>
          <a:p>
            <a:pPr marL="0" indent="0">
              <a:buNone/>
            </a:pPr>
            <a:r>
              <a:rPr lang="en-US" sz="4000" dirty="0"/>
              <a:t>2. </a:t>
            </a:r>
            <a:r>
              <a:rPr lang="en-US" sz="4000" b="1" u="sng" dirty="0" err="1"/>
              <a:t>Uitleg</a:t>
            </a:r>
            <a:r>
              <a:rPr lang="en-US" sz="4000" dirty="0"/>
              <a:t>: </a:t>
            </a:r>
            <a:endParaRPr lang="nl-NL" sz="4000" dirty="0"/>
          </a:p>
          <a:p>
            <a:pPr marL="0" indent="0">
              <a:buNone/>
            </a:pPr>
            <a:r>
              <a:rPr lang="en-US" sz="4000" dirty="0" smtClean="0"/>
              <a:t>	- </a:t>
            </a:r>
            <a:r>
              <a:rPr lang="en-US" sz="4000" dirty="0" err="1"/>
              <a:t>gestructureerd</a:t>
            </a:r>
            <a:r>
              <a:rPr lang="en-US" sz="4000" dirty="0"/>
              <a:t>: ‘</a:t>
            </a:r>
            <a:r>
              <a:rPr lang="en-US" sz="4000" dirty="0" err="1"/>
              <a:t>doel</a:t>
            </a:r>
            <a:r>
              <a:rPr lang="en-US" sz="4000" dirty="0"/>
              <a:t>’, ‘</a:t>
            </a:r>
            <a:r>
              <a:rPr lang="en-US" sz="4000" dirty="0" err="1"/>
              <a:t>actie</a:t>
            </a:r>
            <a:r>
              <a:rPr lang="en-US" sz="4000" dirty="0"/>
              <a:t>’, ‘</a:t>
            </a:r>
            <a:r>
              <a:rPr lang="en-US" sz="4000" dirty="0" err="1"/>
              <a:t>als</a:t>
            </a:r>
            <a:r>
              <a:rPr lang="en-US" sz="4000" dirty="0"/>
              <a:t>..</a:t>
            </a:r>
            <a:r>
              <a:rPr lang="en-US" sz="4000" dirty="0" err="1"/>
              <a:t>dan</a:t>
            </a:r>
            <a:r>
              <a:rPr lang="en-US" sz="4000" dirty="0"/>
              <a:t>’, ‘let op </a:t>
            </a:r>
            <a:r>
              <a:rPr lang="en-US" sz="4000" dirty="0" err="1"/>
              <a:t>voor</a:t>
            </a:r>
            <a:r>
              <a:rPr lang="en-US" sz="4000" dirty="0"/>
              <a:t>’,.. </a:t>
            </a:r>
            <a:r>
              <a:rPr lang="en-US" sz="4000" dirty="0" err="1"/>
              <a:t>d</a:t>
            </a:r>
            <a:r>
              <a:rPr lang="en-US" sz="4000" dirty="0" err="1" smtClean="0"/>
              <a:t>uidelijk</a:t>
            </a:r>
            <a:r>
              <a:rPr lang="en-US" sz="4000" dirty="0" smtClean="0"/>
              <a:t> </a:t>
            </a:r>
            <a:r>
              <a:rPr lang="en-US" sz="4000" dirty="0" err="1" smtClean="0"/>
              <a:t>spreken</a:t>
            </a:r>
            <a:endParaRPr lang="nl-NL" sz="4000" dirty="0"/>
          </a:p>
          <a:p>
            <a:pPr marL="0" indent="0">
              <a:buNone/>
            </a:pPr>
            <a:r>
              <a:rPr lang="en-US" sz="4000" dirty="0" smtClean="0"/>
              <a:t>	- </a:t>
            </a:r>
            <a:r>
              <a:rPr lang="en-US" sz="4000" dirty="0" err="1"/>
              <a:t>enthousiasmerend</a:t>
            </a:r>
            <a:r>
              <a:rPr lang="en-US" sz="4000" dirty="0"/>
              <a:t> </a:t>
            </a:r>
            <a:r>
              <a:rPr lang="en-US" sz="4000" dirty="0" err="1"/>
              <a:t>uitleggen</a:t>
            </a:r>
            <a:r>
              <a:rPr lang="en-US" sz="4000" dirty="0"/>
              <a:t> (met </a:t>
            </a:r>
            <a:r>
              <a:rPr lang="en-US" sz="4000" dirty="0" err="1"/>
              <a:t>sjwoeng</a:t>
            </a:r>
            <a:r>
              <a:rPr lang="en-US" sz="4000" dirty="0"/>
              <a:t>) </a:t>
            </a:r>
            <a:endParaRPr lang="nl-NL" sz="4000" dirty="0"/>
          </a:p>
          <a:p>
            <a:pPr marL="0" indent="0">
              <a:buNone/>
            </a:pPr>
            <a:r>
              <a:rPr lang="en-US" sz="4000" dirty="0" smtClean="0"/>
              <a:t>	- </a:t>
            </a:r>
            <a:r>
              <a:rPr lang="en-US" sz="4000" dirty="0" err="1"/>
              <a:t>mimiek</a:t>
            </a:r>
            <a:r>
              <a:rPr lang="en-US" sz="4000" dirty="0"/>
              <a:t> &amp; </a:t>
            </a:r>
            <a:r>
              <a:rPr lang="en-US" sz="4000" dirty="0" err="1"/>
              <a:t>handen</a:t>
            </a:r>
            <a:r>
              <a:rPr lang="en-US" sz="4000" dirty="0"/>
              <a:t> </a:t>
            </a:r>
            <a:r>
              <a:rPr lang="en-US" sz="4000" dirty="0" err="1"/>
              <a:t>gebruiken</a:t>
            </a:r>
            <a:endParaRPr lang="nl-NL" sz="4000" dirty="0"/>
          </a:p>
          <a:p>
            <a:pPr marL="0" indent="0">
              <a:buNone/>
            </a:pPr>
            <a:r>
              <a:rPr lang="en-US" sz="4000" dirty="0" smtClean="0"/>
              <a:t>	- </a:t>
            </a:r>
            <a:r>
              <a:rPr lang="en-US" sz="4000" dirty="0" err="1"/>
              <a:t>krachtig</a:t>
            </a:r>
            <a:r>
              <a:rPr lang="en-US" sz="4000" dirty="0"/>
              <a:t> </a:t>
            </a:r>
            <a:r>
              <a:rPr lang="en-US" sz="4000" dirty="0" err="1"/>
              <a:t>staan</a:t>
            </a:r>
            <a:r>
              <a:rPr lang="en-US" sz="4000" dirty="0"/>
              <a:t> </a:t>
            </a:r>
            <a:r>
              <a:rPr lang="en-US" sz="4000" dirty="0" err="1"/>
              <a:t>tijdens</a:t>
            </a:r>
            <a:r>
              <a:rPr lang="en-US" sz="4000" dirty="0"/>
              <a:t> </a:t>
            </a:r>
            <a:r>
              <a:rPr lang="en-US" sz="4000" dirty="0" err="1"/>
              <a:t>uitleg</a:t>
            </a:r>
            <a:r>
              <a:rPr lang="en-US" sz="4000" dirty="0"/>
              <a:t> (</a:t>
            </a:r>
            <a:r>
              <a:rPr lang="en-US" sz="4000" dirty="0" err="1"/>
              <a:t>geen</a:t>
            </a:r>
            <a:r>
              <a:rPr lang="en-US" sz="4000" dirty="0"/>
              <a:t> </a:t>
            </a:r>
            <a:r>
              <a:rPr lang="en-US" sz="4000" dirty="0" err="1"/>
              <a:t>lamzak</a:t>
            </a:r>
            <a:r>
              <a:rPr lang="en-US" sz="4000" dirty="0"/>
              <a:t> </a:t>
            </a:r>
            <a:r>
              <a:rPr lang="en-US" sz="4000" dirty="0" err="1"/>
              <a:t>tegen</a:t>
            </a:r>
            <a:r>
              <a:rPr lang="en-US" sz="4000" dirty="0"/>
              <a:t> de </a:t>
            </a:r>
            <a:r>
              <a:rPr lang="en-US" sz="4000" dirty="0" err="1"/>
              <a:t>muur</a:t>
            </a:r>
            <a:r>
              <a:rPr lang="en-US" sz="4000" dirty="0"/>
              <a:t>)</a:t>
            </a:r>
            <a:endParaRPr lang="nl-NL" sz="4000" dirty="0"/>
          </a:p>
          <a:p>
            <a:pPr marL="0" indent="0">
              <a:buNone/>
            </a:pPr>
            <a:r>
              <a:rPr lang="en-US" sz="4000" dirty="0" smtClean="0"/>
              <a:t>	- </a:t>
            </a:r>
            <a:r>
              <a:rPr lang="en-US" sz="4000" dirty="0" err="1"/>
              <a:t>stemgebruik</a:t>
            </a:r>
            <a:r>
              <a:rPr lang="en-US" sz="4000" dirty="0"/>
              <a:t> + </a:t>
            </a:r>
            <a:r>
              <a:rPr lang="en-US" sz="4000" dirty="0" err="1"/>
              <a:t>intonatie</a:t>
            </a:r>
            <a:r>
              <a:rPr lang="en-US" sz="4000" dirty="0"/>
              <a:t> </a:t>
            </a:r>
            <a:endParaRPr lang="en-US" sz="4000" dirty="0" smtClean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 smtClean="0"/>
              <a:t>3. </a:t>
            </a:r>
            <a:r>
              <a:rPr lang="en-US" sz="4000" b="1" u="sng" dirty="0" smtClean="0"/>
              <a:t>Demo</a:t>
            </a:r>
            <a:r>
              <a:rPr lang="en-US" sz="4000" b="1" u="sng" dirty="0"/>
              <a:t>-</a:t>
            </a:r>
            <a:r>
              <a:rPr lang="en-US" sz="4000" b="1" u="sng" dirty="0" err="1" smtClean="0"/>
              <a:t>voorbeeld</a:t>
            </a:r>
            <a:endParaRPr lang="en-US" sz="4000" b="1" u="sng" dirty="0" smtClean="0"/>
          </a:p>
          <a:p>
            <a:pPr marL="0" indent="0">
              <a:buNone/>
            </a:pPr>
            <a:endParaRPr lang="en-US" sz="4000" b="1" u="sng" dirty="0" smtClean="0"/>
          </a:p>
          <a:p>
            <a:pPr marL="0" indent="0">
              <a:buNone/>
            </a:pPr>
            <a:r>
              <a:rPr lang="en-US" sz="4000" dirty="0" smtClean="0"/>
              <a:t>4. </a:t>
            </a:r>
            <a:r>
              <a:rPr lang="en-US" sz="4000" b="1" u="sng" dirty="0" smtClean="0"/>
              <a:t>Check</a:t>
            </a:r>
            <a:r>
              <a:rPr lang="en-US" sz="4000" dirty="0"/>
              <a:t>: is </a:t>
            </a:r>
            <a:r>
              <a:rPr lang="en-US" sz="4000" dirty="0" err="1"/>
              <a:t>alles</a:t>
            </a:r>
            <a:r>
              <a:rPr lang="en-US" sz="4000" dirty="0"/>
              <a:t> </a:t>
            </a:r>
            <a:r>
              <a:rPr lang="en-US" sz="4000" dirty="0" err="1"/>
              <a:t>duidelijk</a:t>
            </a:r>
            <a:r>
              <a:rPr lang="en-US" sz="4000" dirty="0"/>
              <a:t>? </a:t>
            </a:r>
            <a:r>
              <a:rPr lang="en-US" sz="4000" dirty="0" err="1"/>
              <a:t>Controleren</a:t>
            </a:r>
            <a:r>
              <a:rPr lang="en-US" sz="4000" dirty="0"/>
              <a:t> (door </a:t>
            </a:r>
            <a:r>
              <a:rPr lang="en-US" sz="4000" dirty="0" err="1"/>
              <a:t>naar</a:t>
            </a:r>
            <a:r>
              <a:rPr lang="en-US" sz="4000" dirty="0"/>
              <a:t> je </a:t>
            </a:r>
            <a:r>
              <a:rPr lang="en-US" sz="4000" dirty="0" err="1"/>
              <a:t>groep</a:t>
            </a:r>
            <a:r>
              <a:rPr lang="en-US" sz="4000" dirty="0"/>
              <a:t> </a:t>
            </a:r>
            <a:r>
              <a:rPr lang="en-US" sz="4000" dirty="0" err="1"/>
              <a:t>te</a:t>
            </a:r>
            <a:r>
              <a:rPr lang="en-US" sz="4000" dirty="0"/>
              <a:t> </a:t>
            </a:r>
            <a:r>
              <a:rPr lang="en-US" sz="4000" dirty="0" err="1"/>
              <a:t>kijken</a:t>
            </a:r>
            <a:r>
              <a:rPr lang="en-US" sz="4000" dirty="0" smtClean="0"/>
              <a:t>)</a:t>
            </a:r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5. </a:t>
            </a:r>
            <a:r>
              <a:rPr lang="en-US" sz="4000" b="1" u="sng" dirty="0" smtClean="0"/>
              <a:t>Start</a:t>
            </a:r>
            <a:r>
              <a:rPr lang="en-US" sz="4000" dirty="0"/>
              <a:t>! </a:t>
            </a:r>
            <a:r>
              <a:rPr lang="en-US" sz="4000" dirty="0" err="1"/>
              <a:t>Duidelijk</a:t>
            </a:r>
            <a:r>
              <a:rPr lang="en-US" sz="4000" dirty="0"/>
              <a:t> </a:t>
            </a:r>
            <a:r>
              <a:rPr lang="en-US" sz="4000" dirty="0" err="1"/>
              <a:t>startsein</a:t>
            </a:r>
            <a:r>
              <a:rPr lang="en-US" sz="4000" dirty="0"/>
              <a:t> </a:t>
            </a:r>
            <a:r>
              <a:rPr lang="en-US" sz="4000" dirty="0" err="1"/>
              <a:t>geven</a:t>
            </a:r>
            <a:endParaRPr lang="nl-NL" sz="4000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79615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1265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ym typeface="Wingdings"/>
              </a:rPr>
              <a:t>2. BEGELEIDERSHOUDING</a:t>
            </a:r>
            <a:br>
              <a:rPr lang="en-US" dirty="0" smtClean="0">
                <a:sym typeface="Wingdings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7294"/>
            <a:ext cx="8229600" cy="5356626"/>
          </a:xfrm>
        </p:spPr>
        <p:txBody>
          <a:bodyPr/>
          <a:lstStyle/>
          <a:p>
            <a:pPr>
              <a:buFont typeface="Wingdings" charset="0"/>
              <a:buChar char="à"/>
            </a:pPr>
            <a:r>
              <a:rPr lang="en-US" b="1" u="sng" dirty="0" smtClean="0"/>
              <a:t>6 </a:t>
            </a:r>
            <a:r>
              <a:rPr lang="en-US" b="1" u="sng" dirty="0" err="1" smtClean="0"/>
              <a:t>componenten</a:t>
            </a:r>
            <a:endParaRPr lang="en-US" b="1" u="sng" dirty="0" smtClean="0"/>
          </a:p>
          <a:p>
            <a:pPr marL="0" indent="0">
              <a:buNone/>
            </a:pPr>
            <a:endParaRPr lang="en-US" sz="1200" b="1" u="sng" dirty="0" smtClean="0"/>
          </a:p>
          <a:p>
            <a:r>
              <a:rPr lang="en-US" dirty="0" err="1" smtClean="0"/>
              <a:t>Aandacht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scherp</a:t>
            </a:r>
            <a:r>
              <a:rPr lang="en-US" dirty="0" smtClean="0"/>
              <a:t> </a:t>
            </a:r>
            <a:r>
              <a:rPr lang="en-US" dirty="0" err="1" smtClean="0"/>
              <a:t>waarnemen</a:t>
            </a:r>
            <a:endParaRPr lang="en-US" dirty="0" smtClean="0"/>
          </a:p>
          <a:p>
            <a:r>
              <a:rPr lang="en-US" dirty="0" smtClean="0"/>
              <a:t>Respect </a:t>
            </a:r>
            <a:r>
              <a:rPr lang="en-US" dirty="0" err="1" smtClean="0"/>
              <a:t>tonen</a:t>
            </a:r>
            <a:r>
              <a:rPr lang="en-US" dirty="0" smtClean="0"/>
              <a:t> via </a:t>
            </a:r>
            <a:r>
              <a:rPr lang="en-US" dirty="0" err="1" smtClean="0"/>
              <a:t>communicatieve</a:t>
            </a:r>
            <a:r>
              <a:rPr lang="en-US" dirty="0" smtClean="0"/>
              <a:t> </a:t>
            </a:r>
            <a:r>
              <a:rPr lang="en-US" dirty="0" err="1" smtClean="0"/>
              <a:t>erkenning</a:t>
            </a:r>
            <a:endParaRPr lang="en-US" dirty="0" smtClean="0"/>
          </a:p>
          <a:p>
            <a:r>
              <a:rPr lang="en-US" dirty="0" err="1" smtClean="0"/>
              <a:t>Empathisch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 door </a:t>
            </a:r>
            <a:r>
              <a:rPr lang="en-US" dirty="0" err="1" smtClean="0"/>
              <a:t>zich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verplaatsen</a:t>
            </a:r>
            <a:endParaRPr lang="en-US" dirty="0" smtClean="0"/>
          </a:p>
          <a:p>
            <a:r>
              <a:rPr lang="en-US" dirty="0" err="1" smtClean="0"/>
              <a:t>Balans</a:t>
            </a:r>
            <a:r>
              <a:rPr lang="en-US" dirty="0" smtClean="0"/>
              <a:t> </a:t>
            </a:r>
            <a:r>
              <a:rPr lang="en-US" dirty="0" err="1" smtClean="0"/>
              <a:t>tussen</a:t>
            </a:r>
            <a:r>
              <a:rPr lang="en-US" dirty="0" smtClean="0"/>
              <a:t> </a:t>
            </a:r>
            <a:r>
              <a:rPr lang="en-US" dirty="0" err="1" smtClean="0"/>
              <a:t>symmetrie</a:t>
            </a:r>
            <a:r>
              <a:rPr lang="en-US" dirty="0" smtClean="0"/>
              <a:t> &amp; </a:t>
            </a:r>
            <a:r>
              <a:rPr lang="en-US" dirty="0" err="1" smtClean="0"/>
              <a:t>assymetrie</a:t>
            </a:r>
            <a:endParaRPr lang="en-US" dirty="0" smtClean="0"/>
          </a:p>
          <a:p>
            <a:r>
              <a:rPr lang="en-US" dirty="0" err="1" smtClean="0"/>
              <a:t>Balans</a:t>
            </a:r>
            <a:r>
              <a:rPr lang="en-US" dirty="0" smtClean="0"/>
              <a:t> </a:t>
            </a:r>
            <a:r>
              <a:rPr lang="en-US" dirty="0" err="1" smtClean="0"/>
              <a:t>tussen</a:t>
            </a:r>
            <a:r>
              <a:rPr lang="en-US" dirty="0" smtClean="0"/>
              <a:t> </a:t>
            </a:r>
            <a:r>
              <a:rPr lang="en-US" dirty="0" err="1" smtClean="0"/>
              <a:t>directiviteit</a:t>
            </a:r>
            <a:r>
              <a:rPr lang="en-US" dirty="0" smtClean="0"/>
              <a:t> &gt;&lt; non-</a:t>
            </a:r>
            <a:r>
              <a:rPr lang="en-US" dirty="0" err="1" smtClean="0"/>
              <a:t>directiviteit</a:t>
            </a:r>
            <a:endParaRPr lang="en-US" dirty="0" smtClean="0"/>
          </a:p>
          <a:p>
            <a:r>
              <a:rPr lang="en-US" dirty="0" err="1" smtClean="0"/>
              <a:t>Intellectuele</a:t>
            </a:r>
            <a:r>
              <a:rPr lang="en-US" dirty="0" smtClean="0"/>
              <a:t> </a:t>
            </a:r>
            <a:r>
              <a:rPr lang="en-US" dirty="0" err="1" smtClean="0"/>
              <a:t>flexibiliteit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495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5738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EDUCATIEF WERKEN MET GROEPEN</a:t>
            </a:r>
            <a:endParaRPr lang="en-US" dirty="0"/>
          </a:p>
        </p:txBody>
      </p:sp>
      <p:sp>
        <p:nvSpPr>
          <p:cNvPr id="8" name="Title 7"/>
          <p:cNvSpPr txBox="1">
            <a:spLocks noGrp="1"/>
          </p:cNvSpPr>
          <p:nvPr>
            <p:ph idx="1"/>
          </p:nvPr>
        </p:nvSpPr>
        <p:spPr>
          <a:xfrm>
            <a:off x="1375509" y="2561737"/>
            <a:ext cx="3430954" cy="175845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rgbClr val="000000"/>
                </a:solidFill>
              </a:rPr>
              <a:t>VORMING</a:t>
            </a:r>
          </a:p>
          <a:p>
            <a:endParaRPr lang="en-US" sz="1600" b="1" dirty="0">
              <a:solidFill>
                <a:srgbClr val="000000"/>
              </a:solidFill>
            </a:endParaRPr>
          </a:p>
          <a:p>
            <a:pPr algn="l">
              <a:buFontTx/>
              <a:buChar char="-"/>
            </a:pPr>
            <a:r>
              <a:rPr lang="en-US" sz="1600" b="1" dirty="0" err="1" smtClean="0">
                <a:solidFill>
                  <a:srgbClr val="000000"/>
                </a:solidFill>
              </a:rPr>
              <a:t>Algemene</a:t>
            </a:r>
            <a:r>
              <a:rPr lang="en-US" sz="1600" b="1" dirty="0" smtClean="0">
                <a:solidFill>
                  <a:srgbClr val="000000"/>
                </a:solidFill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</a:rPr>
              <a:t>doelstellingen</a:t>
            </a:r>
            <a:endParaRPr lang="en-US" sz="1600" b="1" dirty="0" smtClean="0">
              <a:solidFill>
                <a:srgbClr val="000000"/>
              </a:solidFill>
            </a:endParaRPr>
          </a:p>
          <a:p>
            <a:pPr algn="l">
              <a:buFontTx/>
              <a:buChar char="-"/>
            </a:pPr>
            <a:r>
              <a:rPr lang="en-US" sz="1600" b="1" dirty="0" err="1" smtClean="0">
                <a:solidFill>
                  <a:srgbClr val="000000"/>
                </a:solidFill>
              </a:rPr>
              <a:t>Werkdoelen</a:t>
            </a:r>
            <a:endParaRPr lang="en-US" sz="1600" b="1" dirty="0" smtClean="0">
              <a:solidFill>
                <a:srgbClr val="000000"/>
              </a:solidFill>
            </a:endParaRPr>
          </a:p>
          <a:p>
            <a:pPr algn="l">
              <a:buFontTx/>
              <a:buChar char="-"/>
            </a:pPr>
            <a:r>
              <a:rPr lang="en-US" sz="1600" b="1" dirty="0" err="1" smtClean="0">
                <a:solidFill>
                  <a:srgbClr val="000000"/>
                </a:solidFill>
              </a:rPr>
              <a:t>Werkvormen</a:t>
            </a:r>
            <a:endParaRPr lang="en-US" sz="1600" b="1" dirty="0" smtClean="0">
              <a:solidFill>
                <a:srgbClr val="000000"/>
              </a:solidFill>
            </a:endParaRPr>
          </a:p>
          <a:p>
            <a:pPr algn="l">
              <a:buFontTx/>
              <a:buChar char="-"/>
            </a:pPr>
            <a:r>
              <a:rPr lang="en-US" sz="1600" b="1" dirty="0" err="1" smtClean="0">
                <a:solidFill>
                  <a:srgbClr val="000000"/>
                </a:solidFill>
              </a:rPr>
              <a:t>Opbouw</a:t>
            </a:r>
            <a:endParaRPr lang="en-US" sz="1600" b="1" dirty="0" smtClean="0">
              <a:solidFill>
                <a:srgbClr val="000000"/>
              </a:solidFill>
            </a:endParaRPr>
          </a:p>
          <a:p>
            <a:pPr>
              <a:buFontTx/>
              <a:buChar char="-"/>
            </a:pPr>
            <a:endParaRPr lang="en-US" sz="1400" b="1" dirty="0" smtClean="0">
              <a:solidFill>
                <a:srgbClr val="000000"/>
              </a:solidFill>
            </a:endParaRPr>
          </a:p>
        </p:txBody>
      </p:sp>
      <p:cxnSp>
        <p:nvCxnSpPr>
          <p:cNvPr id="10" name="Curved Connector 9"/>
          <p:cNvCxnSpPr/>
          <p:nvPr/>
        </p:nvCxnSpPr>
        <p:spPr>
          <a:xfrm rot="10800000" flipV="1">
            <a:off x="4591538" y="1602305"/>
            <a:ext cx="1250462" cy="807847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loud 11"/>
          <p:cNvSpPr/>
          <p:nvPr/>
        </p:nvSpPr>
        <p:spPr>
          <a:xfrm>
            <a:off x="5978771" y="998661"/>
            <a:ext cx="2180492" cy="1211384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VISIES OP LEREN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4630615" y="4043768"/>
            <a:ext cx="1582616" cy="938544"/>
          </a:xfrm>
          <a:custGeom>
            <a:avLst/>
            <a:gdLst>
              <a:gd name="connsiteX0" fmla="*/ 0 w 1582616"/>
              <a:gd name="connsiteY0" fmla="*/ 39775 h 938544"/>
              <a:gd name="connsiteX1" fmla="*/ 97693 w 1582616"/>
              <a:gd name="connsiteY1" fmla="*/ 698 h 938544"/>
              <a:gd name="connsiteX2" fmla="*/ 586154 w 1582616"/>
              <a:gd name="connsiteY2" fmla="*/ 78852 h 938544"/>
              <a:gd name="connsiteX3" fmla="*/ 683846 w 1582616"/>
              <a:gd name="connsiteY3" fmla="*/ 196082 h 938544"/>
              <a:gd name="connsiteX4" fmla="*/ 683846 w 1582616"/>
              <a:gd name="connsiteY4" fmla="*/ 586852 h 938544"/>
              <a:gd name="connsiteX5" fmla="*/ 566616 w 1582616"/>
              <a:gd name="connsiteY5" fmla="*/ 625928 h 938544"/>
              <a:gd name="connsiteX6" fmla="*/ 371231 w 1582616"/>
              <a:gd name="connsiteY6" fmla="*/ 606390 h 938544"/>
              <a:gd name="connsiteX7" fmla="*/ 390769 w 1582616"/>
              <a:gd name="connsiteY7" fmla="*/ 450082 h 938544"/>
              <a:gd name="connsiteX8" fmla="*/ 410308 w 1582616"/>
              <a:gd name="connsiteY8" fmla="*/ 391467 h 938544"/>
              <a:gd name="connsiteX9" fmla="*/ 488462 w 1582616"/>
              <a:gd name="connsiteY9" fmla="*/ 332852 h 938544"/>
              <a:gd name="connsiteX10" fmla="*/ 625231 w 1582616"/>
              <a:gd name="connsiteY10" fmla="*/ 293775 h 938544"/>
              <a:gd name="connsiteX11" fmla="*/ 820616 w 1582616"/>
              <a:gd name="connsiteY11" fmla="*/ 313313 h 938544"/>
              <a:gd name="connsiteX12" fmla="*/ 898769 w 1582616"/>
              <a:gd name="connsiteY12" fmla="*/ 430544 h 938544"/>
              <a:gd name="connsiteX13" fmla="*/ 937846 w 1582616"/>
              <a:gd name="connsiteY13" fmla="*/ 489159 h 938544"/>
              <a:gd name="connsiteX14" fmla="*/ 957385 w 1582616"/>
              <a:gd name="connsiteY14" fmla="*/ 645467 h 938544"/>
              <a:gd name="connsiteX15" fmla="*/ 976923 w 1582616"/>
              <a:gd name="connsiteY15" fmla="*/ 704082 h 938544"/>
              <a:gd name="connsiteX16" fmla="*/ 996462 w 1582616"/>
              <a:gd name="connsiteY16" fmla="*/ 782236 h 938544"/>
              <a:gd name="connsiteX17" fmla="*/ 918308 w 1582616"/>
              <a:gd name="connsiteY17" fmla="*/ 899467 h 938544"/>
              <a:gd name="connsiteX18" fmla="*/ 801077 w 1582616"/>
              <a:gd name="connsiteY18" fmla="*/ 938544 h 938544"/>
              <a:gd name="connsiteX19" fmla="*/ 762000 w 1582616"/>
              <a:gd name="connsiteY19" fmla="*/ 879928 h 938544"/>
              <a:gd name="connsiteX20" fmla="*/ 820616 w 1582616"/>
              <a:gd name="connsiteY20" fmla="*/ 684544 h 938544"/>
              <a:gd name="connsiteX21" fmla="*/ 937846 w 1582616"/>
              <a:gd name="connsiteY21" fmla="*/ 645467 h 938544"/>
              <a:gd name="connsiteX22" fmla="*/ 1113693 w 1582616"/>
              <a:gd name="connsiteY22" fmla="*/ 665005 h 938544"/>
              <a:gd name="connsiteX23" fmla="*/ 1172308 w 1582616"/>
              <a:gd name="connsiteY23" fmla="*/ 723621 h 938544"/>
              <a:gd name="connsiteX24" fmla="*/ 1250462 w 1582616"/>
              <a:gd name="connsiteY24" fmla="*/ 840852 h 938544"/>
              <a:gd name="connsiteX25" fmla="*/ 1309077 w 1582616"/>
              <a:gd name="connsiteY25" fmla="*/ 860390 h 938544"/>
              <a:gd name="connsiteX26" fmla="*/ 1367693 w 1582616"/>
              <a:gd name="connsiteY26" fmla="*/ 899467 h 938544"/>
              <a:gd name="connsiteX27" fmla="*/ 1582616 w 1582616"/>
              <a:gd name="connsiteY27" fmla="*/ 919005 h 938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582616" h="938544">
                <a:moveTo>
                  <a:pt x="0" y="39775"/>
                </a:moveTo>
                <a:cubicBezTo>
                  <a:pt x="32564" y="26749"/>
                  <a:pt x="62620" y="698"/>
                  <a:pt x="97693" y="698"/>
                </a:cubicBezTo>
                <a:cubicBezTo>
                  <a:pt x="193936" y="698"/>
                  <a:pt x="457845" y="-12797"/>
                  <a:pt x="586154" y="78852"/>
                </a:cubicBezTo>
                <a:cubicBezTo>
                  <a:pt x="634020" y="113042"/>
                  <a:pt x="652687" y="149345"/>
                  <a:pt x="683846" y="196082"/>
                </a:cubicBezTo>
                <a:cubicBezTo>
                  <a:pt x="710104" y="327368"/>
                  <a:pt x="742398" y="444655"/>
                  <a:pt x="683846" y="586852"/>
                </a:cubicBezTo>
                <a:cubicBezTo>
                  <a:pt x="668163" y="624940"/>
                  <a:pt x="566616" y="625928"/>
                  <a:pt x="566616" y="625928"/>
                </a:cubicBezTo>
                <a:cubicBezTo>
                  <a:pt x="501488" y="619415"/>
                  <a:pt x="417513" y="652672"/>
                  <a:pt x="371231" y="606390"/>
                </a:cubicBezTo>
                <a:cubicBezTo>
                  <a:pt x="334102" y="569261"/>
                  <a:pt x="381376" y="501743"/>
                  <a:pt x="390769" y="450082"/>
                </a:cubicBezTo>
                <a:cubicBezTo>
                  <a:pt x="394453" y="429819"/>
                  <a:pt x="397123" y="407289"/>
                  <a:pt x="410308" y="391467"/>
                </a:cubicBezTo>
                <a:cubicBezTo>
                  <a:pt x="431155" y="366451"/>
                  <a:pt x="460188" y="349008"/>
                  <a:pt x="488462" y="332852"/>
                </a:cubicBezTo>
                <a:cubicBezTo>
                  <a:pt x="510267" y="320392"/>
                  <a:pt x="608306" y="298006"/>
                  <a:pt x="625231" y="293775"/>
                </a:cubicBezTo>
                <a:cubicBezTo>
                  <a:pt x="690359" y="300288"/>
                  <a:pt x="762073" y="284041"/>
                  <a:pt x="820616" y="313313"/>
                </a:cubicBezTo>
                <a:cubicBezTo>
                  <a:pt x="862622" y="334316"/>
                  <a:pt x="872718" y="391467"/>
                  <a:pt x="898769" y="430544"/>
                </a:cubicBezTo>
                <a:lnTo>
                  <a:pt x="937846" y="489159"/>
                </a:lnTo>
                <a:cubicBezTo>
                  <a:pt x="944359" y="541262"/>
                  <a:pt x="947992" y="593806"/>
                  <a:pt x="957385" y="645467"/>
                </a:cubicBezTo>
                <a:cubicBezTo>
                  <a:pt x="961069" y="665730"/>
                  <a:pt x="971265" y="684279"/>
                  <a:pt x="976923" y="704082"/>
                </a:cubicBezTo>
                <a:cubicBezTo>
                  <a:pt x="984300" y="729902"/>
                  <a:pt x="989949" y="756185"/>
                  <a:pt x="996462" y="782236"/>
                </a:cubicBezTo>
                <a:cubicBezTo>
                  <a:pt x="977014" y="860026"/>
                  <a:pt x="994206" y="865734"/>
                  <a:pt x="918308" y="899467"/>
                </a:cubicBezTo>
                <a:cubicBezTo>
                  <a:pt x="880667" y="916196"/>
                  <a:pt x="801077" y="938544"/>
                  <a:pt x="801077" y="938544"/>
                </a:cubicBezTo>
                <a:cubicBezTo>
                  <a:pt x="788051" y="919005"/>
                  <a:pt x="764337" y="903294"/>
                  <a:pt x="762000" y="879928"/>
                </a:cubicBezTo>
                <a:cubicBezTo>
                  <a:pt x="758721" y="847141"/>
                  <a:pt x="769322" y="716603"/>
                  <a:pt x="820616" y="684544"/>
                </a:cubicBezTo>
                <a:cubicBezTo>
                  <a:pt x="855545" y="662713"/>
                  <a:pt x="937846" y="645467"/>
                  <a:pt x="937846" y="645467"/>
                </a:cubicBezTo>
                <a:cubicBezTo>
                  <a:pt x="996462" y="651980"/>
                  <a:pt x="1057743" y="646355"/>
                  <a:pt x="1113693" y="665005"/>
                </a:cubicBezTo>
                <a:cubicBezTo>
                  <a:pt x="1139907" y="673743"/>
                  <a:pt x="1155344" y="701810"/>
                  <a:pt x="1172308" y="723621"/>
                </a:cubicBezTo>
                <a:cubicBezTo>
                  <a:pt x="1201141" y="760693"/>
                  <a:pt x="1205907" y="826001"/>
                  <a:pt x="1250462" y="840852"/>
                </a:cubicBezTo>
                <a:lnTo>
                  <a:pt x="1309077" y="860390"/>
                </a:lnTo>
                <a:cubicBezTo>
                  <a:pt x="1328616" y="873416"/>
                  <a:pt x="1345706" y="891222"/>
                  <a:pt x="1367693" y="899467"/>
                </a:cubicBezTo>
                <a:cubicBezTo>
                  <a:pt x="1440231" y="926668"/>
                  <a:pt x="1506864" y="919005"/>
                  <a:pt x="1582616" y="919005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6619131">
            <a:off x="6001704" y="4785499"/>
            <a:ext cx="495232" cy="393623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Isosceles Triangle 25"/>
          <p:cNvSpPr/>
          <p:nvPr/>
        </p:nvSpPr>
        <p:spPr>
          <a:xfrm rot="11399667">
            <a:off x="2817027" y="4998080"/>
            <a:ext cx="495232" cy="393623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6213231" y="5431692"/>
            <a:ext cx="2473569" cy="97692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BEGELEIDEN</a:t>
            </a:r>
          </a:p>
          <a:p>
            <a:pPr marL="285750" indent="-285750">
              <a:buFontTx/>
              <a:buChar char="-"/>
            </a:pPr>
            <a:r>
              <a:rPr lang="en-US" dirty="0" err="1" smtClean="0"/>
              <a:t>Stijl</a:t>
            </a: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err="1" smtClean="0"/>
              <a:t>Vragen</a:t>
            </a:r>
            <a:r>
              <a:rPr lang="en-US" dirty="0" smtClean="0"/>
              <a:t> </a:t>
            </a:r>
            <a:r>
              <a:rPr lang="en-US" dirty="0" err="1" smtClean="0"/>
              <a:t>stellen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1141047" y="5431696"/>
            <a:ext cx="2676770" cy="99646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Concrete tips, </a:t>
            </a:r>
            <a:r>
              <a:rPr lang="en-US" dirty="0" err="1" smtClean="0"/>
              <a:t>aandachtspunten</a:t>
            </a:r>
            <a:r>
              <a:rPr lang="en-US" dirty="0" smtClean="0"/>
              <a:t> &amp; </a:t>
            </a:r>
            <a:r>
              <a:rPr lang="en-US" dirty="0" err="1" smtClean="0"/>
              <a:t>valkuilen</a:t>
            </a:r>
            <a:endParaRPr lang="en-US" dirty="0"/>
          </a:p>
        </p:txBody>
      </p:sp>
      <p:sp>
        <p:nvSpPr>
          <p:cNvPr id="29" name="Freeform 28"/>
          <p:cNvSpPr/>
          <p:nvPr/>
        </p:nvSpPr>
        <p:spPr>
          <a:xfrm>
            <a:off x="2562768" y="4200774"/>
            <a:ext cx="916660" cy="781538"/>
          </a:xfrm>
          <a:custGeom>
            <a:avLst/>
            <a:gdLst>
              <a:gd name="connsiteX0" fmla="*/ 192155 w 916660"/>
              <a:gd name="connsiteY0" fmla="*/ 0 h 781538"/>
              <a:gd name="connsiteX1" fmla="*/ 231232 w 916660"/>
              <a:gd name="connsiteY1" fmla="*/ 97692 h 781538"/>
              <a:gd name="connsiteX2" fmla="*/ 231232 w 916660"/>
              <a:gd name="connsiteY2" fmla="*/ 410307 h 781538"/>
              <a:gd name="connsiteX3" fmla="*/ 172617 w 916660"/>
              <a:gd name="connsiteY3" fmla="*/ 449384 h 781538"/>
              <a:gd name="connsiteX4" fmla="*/ 16309 w 916660"/>
              <a:gd name="connsiteY4" fmla="*/ 429846 h 781538"/>
              <a:gd name="connsiteX5" fmla="*/ 94463 w 916660"/>
              <a:gd name="connsiteY5" fmla="*/ 175846 h 781538"/>
              <a:gd name="connsiteX6" fmla="*/ 348463 w 916660"/>
              <a:gd name="connsiteY6" fmla="*/ 156307 h 781538"/>
              <a:gd name="connsiteX7" fmla="*/ 524309 w 916660"/>
              <a:gd name="connsiteY7" fmla="*/ 175846 h 781538"/>
              <a:gd name="connsiteX8" fmla="*/ 563386 w 916660"/>
              <a:gd name="connsiteY8" fmla="*/ 254000 h 781538"/>
              <a:gd name="connsiteX9" fmla="*/ 622001 w 916660"/>
              <a:gd name="connsiteY9" fmla="*/ 293077 h 781538"/>
              <a:gd name="connsiteX10" fmla="*/ 622001 w 916660"/>
              <a:gd name="connsiteY10" fmla="*/ 449384 h 781538"/>
              <a:gd name="connsiteX11" fmla="*/ 543847 w 916660"/>
              <a:gd name="connsiteY11" fmla="*/ 429846 h 781538"/>
              <a:gd name="connsiteX12" fmla="*/ 485232 w 916660"/>
              <a:gd name="connsiteY12" fmla="*/ 390769 h 781538"/>
              <a:gd name="connsiteX13" fmla="*/ 563386 w 916660"/>
              <a:gd name="connsiteY13" fmla="*/ 175846 h 781538"/>
              <a:gd name="connsiteX14" fmla="*/ 758770 w 916660"/>
              <a:gd name="connsiteY14" fmla="*/ 214923 h 781538"/>
              <a:gd name="connsiteX15" fmla="*/ 876001 w 916660"/>
              <a:gd name="connsiteY15" fmla="*/ 273538 h 781538"/>
              <a:gd name="connsiteX16" fmla="*/ 915078 w 916660"/>
              <a:gd name="connsiteY16" fmla="*/ 332154 h 781538"/>
              <a:gd name="connsiteX17" fmla="*/ 836924 w 916660"/>
              <a:gd name="connsiteY17" fmla="*/ 488461 h 781538"/>
              <a:gd name="connsiteX18" fmla="*/ 719694 w 916660"/>
              <a:gd name="connsiteY18" fmla="*/ 566615 h 781538"/>
              <a:gd name="connsiteX19" fmla="*/ 661078 w 916660"/>
              <a:gd name="connsiteY19" fmla="*/ 605692 h 781538"/>
              <a:gd name="connsiteX20" fmla="*/ 563386 w 916660"/>
              <a:gd name="connsiteY20" fmla="*/ 781538 h 781538"/>
              <a:gd name="connsiteX21" fmla="*/ 543847 w 916660"/>
              <a:gd name="connsiteY21" fmla="*/ 781538 h 781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916660" h="781538">
                <a:moveTo>
                  <a:pt x="192155" y="0"/>
                </a:moveTo>
                <a:cubicBezTo>
                  <a:pt x="205181" y="32564"/>
                  <a:pt x="220141" y="64419"/>
                  <a:pt x="231232" y="97692"/>
                </a:cubicBezTo>
                <a:cubicBezTo>
                  <a:pt x="265976" y="201924"/>
                  <a:pt x="264140" y="295127"/>
                  <a:pt x="231232" y="410307"/>
                </a:cubicBezTo>
                <a:cubicBezTo>
                  <a:pt x="224781" y="432886"/>
                  <a:pt x="192155" y="436358"/>
                  <a:pt x="172617" y="449384"/>
                </a:cubicBezTo>
                <a:cubicBezTo>
                  <a:pt x="120514" y="442871"/>
                  <a:pt x="42766" y="475201"/>
                  <a:pt x="16309" y="429846"/>
                </a:cubicBezTo>
                <a:cubicBezTo>
                  <a:pt x="-15424" y="375448"/>
                  <a:pt x="-6577" y="194791"/>
                  <a:pt x="94463" y="175846"/>
                </a:cubicBezTo>
                <a:cubicBezTo>
                  <a:pt x="177925" y="160197"/>
                  <a:pt x="263796" y="162820"/>
                  <a:pt x="348463" y="156307"/>
                </a:cubicBezTo>
                <a:cubicBezTo>
                  <a:pt x="407078" y="162820"/>
                  <a:pt x="470619" y="151441"/>
                  <a:pt x="524309" y="175846"/>
                </a:cubicBezTo>
                <a:cubicBezTo>
                  <a:pt x="550825" y="187899"/>
                  <a:pt x="544740" y="231625"/>
                  <a:pt x="563386" y="254000"/>
                </a:cubicBezTo>
                <a:cubicBezTo>
                  <a:pt x="578419" y="272040"/>
                  <a:pt x="602463" y="280051"/>
                  <a:pt x="622001" y="293077"/>
                </a:cubicBezTo>
                <a:cubicBezTo>
                  <a:pt x="635880" y="334713"/>
                  <a:pt x="671639" y="409674"/>
                  <a:pt x="622001" y="449384"/>
                </a:cubicBezTo>
                <a:cubicBezTo>
                  <a:pt x="601032" y="466159"/>
                  <a:pt x="569898" y="436359"/>
                  <a:pt x="543847" y="429846"/>
                </a:cubicBezTo>
                <a:cubicBezTo>
                  <a:pt x="524309" y="416820"/>
                  <a:pt x="489433" y="413872"/>
                  <a:pt x="485232" y="390769"/>
                </a:cubicBezTo>
                <a:cubicBezTo>
                  <a:pt x="455324" y="226276"/>
                  <a:pt x="476419" y="233823"/>
                  <a:pt x="563386" y="175846"/>
                </a:cubicBezTo>
                <a:cubicBezTo>
                  <a:pt x="613796" y="183047"/>
                  <a:pt x="704205" y="187640"/>
                  <a:pt x="758770" y="214923"/>
                </a:cubicBezTo>
                <a:cubicBezTo>
                  <a:pt x="910265" y="290671"/>
                  <a:pt x="728678" y="224431"/>
                  <a:pt x="876001" y="273538"/>
                </a:cubicBezTo>
                <a:cubicBezTo>
                  <a:pt x="889027" y="293077"/>
                  <a:pt x="912165" y="308853"/>
                  <a:pt x="915078" y="332154"/>
                </a:cubicBezTo>
                <a:cubicBezTo>
                  <a:pt x="924585" y="408211"/>
                  <a:pt x="890346" y="446910"/>
                  <a:pt x="836924" y="488461"/>
                </a:cubicBezTo>
                <a:cubicBezTo>
                  <a:pt x="799853" y="517294"/>
                  <a:pt x="758771" y="540564"/>
                  <a:pt x="719694" y="566615"/>
                </a:cubicBezTo>
                <a:lnTo>
                  <a:pt x="661078" y="605692"/>
                </a:lnTo>
                <a:cubicBezTo>
                  <a:pt x="646329" y="649938"/>
                  <a:pt x="608176" y="781538"/>
                  <a:pt x="563386" y="781538"/>
                </a:cubicBezTo>
                <a:lnTo>
                  <a:pt x="543847" y="781538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0" y="1232972"/>
            <a:ext cx="1660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err="1"/>
              <a:t>A</a:t>
            </a:r>
            <a:r>
              <a:rPr lang="en-US" u="sng" dirty="0" err="1" smtClean="0"/>
              <a:t>chtergrond</a:t>
            </a:r>
            <a:endParaRPr lang="en-US" u="sng" dirty="0"/>
          </a:p>
        </p:txBody>
      </p:sp>
      <p:sp>
        <p:nvSpPr>
          <p:cNvPr id="31" name="TextBox 30"/>
          <p:cNvSpPr txBox="1"/>
          <p:nvPr/>
        </p:nvSpPr>
        <p:spPr>
          <a:xfrm>
            <a:off x="0" y="2703229"/>
            <a:ext cx="1112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Op </a:t>
            </a:r>
            <a:r>
              <a:rPr lang="en-US" u="sng" dirty="0" err="1" smtClean="0"/>
              <a:t>papier</a:t>
            </a:r>
            <a:endParaRPr lang="en-US" u="sng" dirty="0"/>
          </a:p>
        </p:txBody>
      </p:sp>
      <p:sp>
        <p:nvSpPr>
          <p:cNvPr id="32" name="TextBox 31"/>
          <p:cNvSpPr txBox="1"/>
          <p:nvPr/>
        </p:nvSpPr>
        <p:spPr>
          <a:xfrm>
            <a:off x="0" y="5431692"/>
            <a:ext cx="684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err="1" smtClean="0"/>
              <a:t>Doen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1483084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567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ym typeface="Wingdings"/>
              </a:rPr>
              <a:t> </a:t>
            </a:r>
            <a:r>
              <a:rPr lang="en-US" dirty="0" err="1" smtClean="0">
                <a:sym typeface="Wingdings"/>
              </a:rPr>
              <a:t>Zowel</a:t>
            </a:r>
            <a:r>
              <a:rPr lang="en-US" dirty="0" smtClean="0">
                <a:sym typeface="Wingdings"/>
              </a:rPr>
              <a:t> product- </a:t>
            </a:r>
            <a:r>
              <a:rPr lang="en-US" dirty="0" err="1" smtClean="0">
                <a:sym typeface="Wingdings"/>
              </a:rPr>
              <a:t>als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procesgericht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gedrag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endParaRPr lang="en-US" dirty="0" smtClean="0">
              <a:sym typeface="Wingdings"/>
            </a:endParaRPr>
          </a:p>
          <a:p>
            <a:r>
              <a:rPr lang="en-US" u="sng" dirty="0" err="1">
                <a:sym typeface="Wingdings"/>
              </a:rPr>
              <a:t>Productgerichte</a:t>
            </a:r>
            <a:r>
              <a:rPr lang="en-US" u="sng" dirty="0">
                <a:sym typeface="Wingdings"/>
              </a:rPr>
              <a:t> </a:t>
            </a:r>
            <a:r>
              <a:rPr lang="en-US" u="sng" dirty="0" err="1">
                <a:sym typeface="Wingdings"/>
              </a:rPr>
              <a:t>gedragingen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endParaRPr lang="en-US" b="1" u="sng" dirty="0" smtClean="0">
              <a:sym typeface="Wingdings"/>
            </a:endParaRPr>
          </a:p>
          <a:p>
            <a:r>
              <a:rPr lang="en-US" dirty="0" err="1" smtClean="0">
                <a:sym typeface="Wingdings"/>
              </a:rPr>
              <a:t>Groepsdoel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aan</a:t>
            </a:r>
            <a:r>
              <a:rPr lang="en-US" dirty="0" smtClean="0">
                <a:sym typeface="Wingdings"/>
              </a:rPr>
              <a:t> de </a:t>
            </a:r>
            <a:r>
              <a:rPr lang="en-US" dirty="0" err="1" smtClean="0">
                <a:sym typeface="Wingdings"/>
              </a:rPr>
              <a:t>orde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stellen</a:t>
            </a:r>
            <a:r>
              <a:rPr lang="en-US" dirty="0" smtClean="0">
                <a:sym typeface="Wingdings"/>
              </a:rPr>
              <a:t> </a:t>
            </a:r>
          </a:p>
          <a:p>
            <a:r>
              <a:rPr lang="en-US" dirty="0" err="1" smtClean="0">
                <a:sym typeface="Wingdings"/>
              </a:rPr>
              <a:t>Groepsdoel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verduidelijken</a:t>
            </a:r>
            <a:endParaRPr lang="en-US" dirty="0" smtClean="0">
              <a:sym typeface="Wingdings"/>
            </a:endParaRPr>
          </a:p>
          <a:p>
            <a:r>
              <a:rPr lang="en-US" dirty="0" err="1" smtClean="0">
                <a:sym typeface="Wingdings"/>
              </a:rPr>
              <a:t>Vragen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om</a:t>
            </a:r>
            <a:r>
              <a:rPr lang="en-US" dirty="0" smtClean="0">
                <a:sym typeface="Wingdings"/>
              </a:rPr>
              <a:t> door </a:t>
            </a:r>
            <a:r>
              <a:rPr lang="en-US" dirty="0" err="1" smtClean="0">
                <a:sym typeface="Wingdings"/>
              </a:rPr>
              <a:t>te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werken</a:t>
            </a:r>
            <a:endParaRPr lang="en-US" dirty="0" smtClean="0">
              <a:sym typeface="Wingdings"/>
            </a:endParaRPr>
          </a:p>
          <a:p>
            <a:r>
              <a:rPr lang="en-US" dirty="0" err="1" smtClean="0">
                <a:sym typeface="Wingdings"/>
              </a:rPr>
              <a:t>Samenvatten</a:t>
            </a:r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..</a:t>
            </a:r>
          </a:p>
          <a:p>
            <a:endParaRPr lang="en-US" dirty="0">
              <a:sym typeface="Wingdings"/>
            </a:endParaRPr>
          </a:p>
          <a:p>
            <a:endParaRPr lang="en-US" dirty="0" smtClean="0">
              <a:sym typeface="Wingdings"/>
            </a:endParaRPr>
          </a:p>
          <a:p>
            <a:endParaRPr lang="en-US" dirty="0">
              <a:sym typeface="Wingdings"/>
            </a:endParaRPr>
          </a:p>
          <a:p>
            <a:endParaRPr lang="en-US" dirty="0" smtClean="0">
              <a:sym typeface="Wingdings"/>
            </a:endParaRPr>
          </a:p>
          <a:p>
            <a:endParaRPr lang="en-US" dirty="0">
              <a:sym typeface="Wingdings"/>
            </a:endParaRPr>
          </a:p>
          <a:p>
            <a:endParaRPr lang="en-US" dirty="0" smtClean="0">
              <a:sym typeface="Wingdings"/>
            </a:endParaRPr>
          </a:p>
          <a:p>
            <a:endParaRPr lang="en-US" dirty="0">
              <a:sym typeface="Wingdings"/>
            </a:endParaRPr>
          </a:p>
          <a:p>
            <a:endParaRPr lang="en-US" dirty="0" smtClean="0">
              <a:sym typeface="Wingdings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endParaRPr lang="en-US" dirty="0" smtClean="0">
              <a:sym typeface="Wingdings"/>
            </a:endParaRPr>
          </a:p>
          <a:p>
            <a:endParaRPr lang="en-US" dirty="0" smtClean="0">
              <a:sym typeface="Wingdings"/>
            </a:endParaRPr>
          </a:p>
          <a:p>
            <a:r>
              <a:rPr lang="en-US" u="sng" dirty="0" err="1">
                <a:sym typeface="Wingdings"/>
              </a:rPr>
              <a:t>Procesgerichte</a:t>
            </a:r>
            <a:r>
              <a:rPr lang="en-US" u="sng" dirty="0">
                <a:sym typeface="Wingdings"/>
              </a:rPr>
              <a:t> </a:t>
            </a:r>
            <a:r>
              <a:rPr lang="en-US" u="sng" dirty="0" err="1" smtClean="0">
                <a:sym typeface="Wingdings"/>
              </a:rPr>
              <a:t>gedragingen</a:t>
            </a:r>
            <a:endParaRPr lang="en-US" u="sng" dirty="0">
              <a:sym typeface="Wingdings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endParaRPr lang="en-US" b="1" u="sng" dirty="0" smtClean="0">
              <a:sym typeface="Wingdings"/>
            </a:endParaRPr>
          </a:p>
          <a:p>
            <a:r>
              <a:rPr lang="en-US" dirty="0" err="1" smtClean="0">
                <a:sym typeface="Wingdings"/>
              </a:rPr>
              <a:t>Actief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luisteren</a:t>
            </a:r>
            <a:endParaRPr lang="en-US" dirty="0" smtClean="0">
              <a:sym typeface="Wingdings"/>
            </a:endParaRPr>
          </a:p>
          <a:p>
            <a:r>
              <a:rPr lang="en-US" dirty="0" err="1" smtClean="0">
                <a:sym typeface="Wingdings"/>
              </a:rPr>
              <a:t>Vragen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om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anderen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te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laten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uitspreken</a:t>
            </a:r>
            <a:endParaRPr lang="en-US" dirty="0" smtClean="0">
              <a:sym typeface="Wingdings"/>
            </a:endParaRPr>
          </a:p>
          <a:p>
            <a:r>
              <a:rPr lang="en-US" dirty="0" err="1" smtClean="0">
                <a:sym typeface="Wingdings"/>
              </a:rPr>
              <a:t>Aanmoedigen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om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mee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te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doen</a:t>
            </a:r>
            <a:endParaRPr lang="en-US" dirty="0" smtClean="0">
              <a:sym typeface="Wingdings"/>
            </a:endParaRPr>
          </a:p>
          <a:p>
            <a:r>
              <a:rPr lang="en-US" dirty="0" err="1" smtClean="0">
                <a:sym typeface="Wingdings"/>
              </a:rPr>
              <a:t>Vragen</a:t>
            </a:r>
            <a:r>
              <a:rPr lang="en-US" dirty="0" smtClean="0">
                <a:sym typeface="Wingdings"/>
              </a:rPr>
              <a:t> op </a:t>
            </a:r>
            <a:r>
              <a:rPr lang="en-US" dirty="0" err="1" smtClean="0">
                <a:sym typeface="Wingdings"/>
              </a:rPr>
              <a:t>elkaar</a:t>
            </a:r>
            <a:r>
              <a:rPr lang="en-US" dirty="0" smtClean="0">
                <a:sym typeface="Wingdings"/>
              </a:rPr>
              <a:t> in </a:t>
            </a:r>
            <a:r>
              <a:rPr lang="en-US" dirty="0" err="1" smtClean="0">
                <a:sym typeface="Wingdings"/>
              </a:rPr>
              <a:t>te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gaan</a:t>
            </a:r>
            <a:endParaRPr lang="en-US" dirty="0" smtClean="0">
              <a:sym typeface="Wingdings"/>
            </a:endParaRPr>
          </a:p>
          <a:p>
            <a:r>
              <a:rPr lang="en-US" dirty="0" err="1" smtClean="0">
                <a:sym typeface="Wingdings"/>
              </a:rPr>
              <a:t>Waardering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uitspreken</a:t>
            </a:r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..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982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ym typeface="Wingdings"/>
              </a:rPr>
              <a:t> </a:t>
            </a:r>
            <a:r>
              <a:rPr lang="nl-NL" i="1" dirty="0" err="1" smtClean="0">
                <a:sym typeface="Wingdings"/>
              </a:rPr>
              <a:t>Teach</a:t>
            </a:r>
            <a:r>
              <a:rPr lang="nl-NL" i="1" dirty="0" smtClean="0">
                <a:sym typeface="Wingdings"/>
              </a:rPr>
              <a:t> as </a:t>
            </a:r>
            <a:r>
              <a:rPr lang="nl-NL" i="1" dirty="0" err="1" smtClean="0">
                <a:sym typeface="Wingdings"/>
              </a:rPr>
              <a:t>you</a:t>
            </a:r>
            <a:r>
              <a:rPr lang="nl-NL" i="1" dirty="0" smtClean="0">
                <a:sym typeface="Wingdings"/>
              </a:rPr>
              <a:t> </a:t>
            </a:r>
            <a:r>
              <a:rPr lang="nl-NL" i="1" dirty="0" err="1" smtClean="0">
                <a:sym typeface="Wingdings"/>
              </a:rPr>
              <a:t>preach</a:t>
            </a:r>
            <a:r>
              <a:rPr lang="nl-NL" i="1" dirty="0" smtClean="0">
                <a:sym typeface="Wingdings"/>
              </a:rPr>
              <a:t>!</a:t>
            </a:r>
            <a:endParaRPr lang="nl-NL" i="1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1891386"/>
            <a:ext cx="7867136" cy="42347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3000" dirty="0" smtClean="0"/>
              <a:t>Het gedrag dat je bij je groep wil zien, doe je zelf x 10 !</a:t>
            </a:r>
            <a:endParaRPr lang="nl-NL" sz="3000" dirty="0"/>
          </a:p>
        </p:txBody>
      </p:sp>
    </p:spTree>
    <p:extLst>
      <p:ext uri="{BB962C8B-B14F-4D97-AF65-F5344CB8AC3E}">
        <p14:creationId xmlns:p14="http://schemas.microsoft.com/office/powerpoint/2010/main" val="33829568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3. VRAGEN STELLEN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open </a:t>
            </a:r>
            <a:r>
              <a:rPr lang="en-US" dirty="0"/>
              <a:t>&gt;&lt; </a:t>
            </a:r>
            <a:r>
              <a:rPr lang="en-US" dirty="0" err="1"/>
              <a:t>gesloten</a:t>
            </a:r>
            <a:r>
              <a:rPr lang="en-US" dirty="0"/>
              <a:t> </a:t>
            </a:r>
            <a:r>
              <a:rPr lang="en-US" dirty="0" err="1"/>
              <a:t>vragen</a:t>
            </a:r>
            <a:endParaRPr lang="nl-NL" dirty="0"/>
          </a:p>
          <a:p>
            <a:pPr lvl="0"/>
            <a:r>
              <a:rPr lang="en-US" dirty="0" err="1"/>
              <a:t>suggestieve</a:t>
            </a:r>
            <a:r>
              <a:rPr lang="en-US" dirty="0"/>
              <a:t> </a:t>
            </a:r>
            <a:r>
              <a:rPr lang="en-US" dirty="0" err="1"/>
              <a:t>vragen</a:t>
            </a:r>
            <a:endParaRPr lang="nl-NL" dirty="0"/>
          </a:p>
          <a:p>
            <a:pPr lvl="0"/>
            <a:r>
              <a:rPr lang="en-US" dirty="0"/>
              <a:t>.</a:t>
            </a:r>
            <a:r>
              <a:rPr lang="en-US" dirty="0" smtClean="0"/>
              <a:t>.</a:t>
            </a:r>
          </a:p>
          <a:p>
            <a:pPr marL="0" lv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en-US" dirty="0">
                <a:sym typeface="Wingdings"/>
              </a:rPr>
              <a:t></a:t>
            </a:r>
            <a:r>
              <a:rPr lang="en-US" dirty="0"/>
              <a:t> </a:t>
            </a:r>
            <a:r>
              <a:rPr lang="en-US" dirty="0" err="1"/>
              <a:t>parafraseren</a:t>
            </a:r>
            <a:r>
              <a:rPr lang="en-US" dirty="0"/>
              <a:t>! </a:t>
            </a:r>
            <a:r>
              <a:rPr lang="en-US" dirty="0" err="1"/>
              <a:t>Opletten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interpretaties</a:t>
            </a:r>
            <a:r>
              <a:rPr lang="en-US" dirty="0"/>
              <a:t>. (</a:t>
            </a:r>
            <a:r>
              <a:rPr lang="en-US" dirty="0" err="1"/>
              <a:t>navragen</a:t>
            </a:r>
            <a:r>
              <a:rPr lang="en-US" dirty="0"/>
              <a:t> of je </a:t>
            </a:r>
            <a:r>
              <a:rPr lang="en-US" dirty="0" err="1"/>
              <a:t>juist</a:t>
            </a:r>
            <a:r>
              <a:rPr lang="en-US" dirty="0"/>
              <a:t> </a:t>
            </a:r>
            <a:r>
              <a:rPr lang="en-US" dirty="0" err="1"/>
              <a:t>begrijpt</a:t>
            </a:r>
            <a:r>
              <a:rPr lang="en-US" dirty="0"/>
              <a:t>)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37402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DOEN 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301609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Observatoren- checklist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3600" i="1" u="sng" dirty="0" err="1" smtClean="0"/>
              <a:t>Werkvorm</a:t>
            </a:r>
            <a:endParaRPr lang="nl-NL" sz="3600" u="sng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err="1" smtClean="0"/>
              <a:t>lukt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/>
              <a:t>werkvorm</a:t>
            </a:r>
            <a:r>
              <a:rPr lang="en-US" dirty="0"/>
              <a:t> </a:t>
            </a:r>
            <a:r>
              <a:rPr lang="en-US" dirty="0" err="1"/>
              <a:t>om</a:t>
            </a:r>
            <a:r>
              <a:rPr lang="en-US" dirty="0"/>
              <a:t> je </a:t>
            </a:r>
            <a:r>
              <a:rPr lang="en-US" dirty="0" err="1"/>
              <a:t>doel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bereiken</a:t>
            </a:r>
            <a:r>
              <a:rPr lang="en-US" dirty="0"/>
              <a:t>? </a:t>
            </a:r>
            <a:endParaRPr lang="en-US" dirty="0" smtClean="0"/>
          </a:p>
          <a:p>
            <a:pPr marL="0" lvl="0" indent="0">
              <a:buNone/>
            </a:pPr>
            <a:endParaRPr lang="nl-NL" dirty="0"/>
          </a:p>
          <a:p>
            <a:pPr lvl="0"/>
            <a:r>
              <a:rPr lang="en-US" dirty="0"/>
              <a:t>Is de </a:t>
            </a:r>
            <a:r>
              <a:rPr lang="en-US" dirty="0" err="1"/>
              <a:t>werkvorm</a:t>
            </a:r>
            <a:r>
              <a:rPr lang="en-US" dirty="0"/>
              <a:t> </a:t>
            </a:r>
            <a:r>
              <a:rPr lang="en-US" dirty="0" err="1"/>
              <a:t>duidelijk</a:t>
            </a:r>
            <a:r>
              <a:rPr lang="en-US" dirty="0"/>
              <a:t>? </a:t>
            </a:r>
            <a:r>
              <a:rPr lang="en-US" dirty="0" err="1"/>
              <a:t>Moeten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nog</a:t>
            </a:r>
            <a:r>
              <a:rPr lang="en-US" dirty="0"/>
              <a:t> </a:t>
            </a:r>
            <a:r>
              <a:rPr lang="en-US" dirty="0" err="1"/>
              <a:t>ingreepjes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? 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endParaRPr lang="en-US" sz="3200" i="1" dirty="0" smtClean="0"/>
          </a:p>
          <a:p>
            <a:endParaRPr lang="en-US" sz="3200" i="1" dirty="0" smtClean="0"/>
          </a:p>
          <a:p>
            <a:r>
              <a:rPr lang="en-US" sz="3600" i="1" u="sng" dirty="0" err="1" smtClean="0"/>
              <a:t>Begeleidershouding</a:t>
            </a:r>
            <a:endParaRPr lang="nl-NL" sz="3600" u="sng" dirty="0" smtClean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4520908"/>
          </a:xfrm>
        </p:spPr>
        <p:txBody>
          <a:bodyPr>
            <a:normAutofit/>
          </a:bodyPr>
          <a:lstStyle/>
          <a:p>
            <a:pPr lvl="0"/>
            <a:r>
              <a:rPr lang="en-US" dirty="0" err="1" smtClean="0"/>
              <a:t>Gestructureerde</a:t>
            </a:r>
            <a:r>
              <a:rPr lang="en-US" dirty="0" smtClean="0"/>
              <a:t> </a:t>
            </a:r>
            <a:r>
              <a:rPr lang="en-US" dirty="0" err="1" smtClean="0"/>
              <a:t>uitleg</a:t>
            </a:r>
            <a:r>
              <a:rPr lang="en-US" dirty="0" smtClean="0"/>
              <a:t>? (</a:t>
            </a:r>
            <a:r>
              <a:rPr lang="en-US" dirty="0" err="1" smtClean="0"/>
              <a:t>opdracht</a:t>
            </a:r>
            <a:r>
              <a:rPr lang="en-US" dirty="0" smtClean="0"/>
              <a:t> </a:t>
            </a:r>
            <a:r>
              <a:rPr lang="en-US" dirty="0" err="1" smtClean="0"/>
              <a:t>duidelijk</a:t>
            </a:r>
            <a:r>
              <a:rPr lang="en-US" dirty="0" smtClean="0"/>
              <a:t>?)</a:t>
            </a:r>
          </a:p>
          <a:p>
            <a:pPr marL="0" lvl="0" indent="0">
              <a:buNone/>
            </a:pPr>
            <a:endParaRPr lang="nl-NL" dirty="0" smtClean="0"/>
          </a:p>
          <a:p>
            <a:pPr lvl="0"/>
            <a:r>
              <a:rPr lang="en-US" dirty="0" err="1" smtClean="0"/>
              <a:t>Tijdens</a:t>
            </a:r>
            <a:r>
              <a:rPr lang="en-US" dirty="0" smtClean="0"/>
              <a:t> de </a:t>
            </a:r>
            <a:r>
              <a:rPr lang="en-US" dirty="0" err="1" smtClean="0"/>
              <a:t>activiteit</a:t>
            </a:r>
            <a:r>
              <a:rPr lang="en-US" dirty="0" smtClean="0"/>
              <a:t>: ‘</a:t>
            </a:r>
            <a:r>
              <a:rPr lang="en-US" dirty="0" err="1" smtClean="0"/>
              <a:t>sjwoeng</a:t>
            </a:r>
            <a:r>
              <a:rPr lang="en-US" dirty="0" smtClean="0"/>
              <a:t>’ / </a:t>
            </a:r>
            <a:r>
              <a:rPr lang="en-US" dirty="0" err="1" smtClean="0"/>
              <a:t>nonverbale</a:t>
            </a:r>
            <a:r>
              <a:rPr lang="en-US" dirty="0" smtClean="0"/>
              <a:t> </a:t>
            </a:r>
            <a:r>
              <a:rPr lang="en-US" dirty="0" err="1" smtClean="0"/>
              <a:t>enthousiasmerende</a:t>
            </a:r>
            <a:r>
              <a:rPr lang="en-US" dirty="0" smtClean="0"/>
              <a:t> </a:t>
            </a:r>
            <a:r>
              <a:rPr lang="en-US" dirty="0" err="1" smtClean="0"/>
              <a:t>houding</a:t>
            </a:r>
            <a:r>
              <a:rPr lang="en-US" dirty="0" smtClean="0"/>
              <a:t>? </a:t>
            </a:r>
            <a:r>
              <a:rPr lang="en-US" dirty="0" err="1" smtClean="0"/>
              <a:t>Voelde</a:t>
            </a:r>
            <a:r>
              <a:rPr lang="en-US" dirty="0" smtClean="0"/>
              <a:t> je je </a:t>
            </a:r>
            <a:r>
              <a:rPr lang="en-US" dirty="0" err="1" smtClean="0"/>
              <a:t>aangesproken</a:t>
            </a:r>
            <a:r>
              <a:rPr lang="en-US" dirty="0" smtClean="0"/>
              <a:t>? </a:t>
            </a:r>
          </a:p>
          <a:p>
            <a:pPr marL="0" lvl="0" indent="0">
              <a:buNone/>
            </a:pPr>
            <a:endParaRPr lang="nl-NL" dirty="0" smtClean="0"/>
          </a:p>
          <a:p>
            <a:r>
              <a:rPr lang="en-US" dirty="0" err="1" smtClean="0"/>
              <a:t>Vragen</a:t>
            </a:r>
            <a:r>
              <a:rPr lang="en-US" dirty="0" smtClean="0"/>
              <a:t> </a:t>
            </a:r>
            <a:r>
              <a:rPr lang="en-US" dirty="0" err="1" smtClean="0"/>
              <a:t>stellen</a:t>
            </a:r>
            <a:r>
              <a:rPr lang="en-US" dirty="0" smtClean="0"/>
              <a:t> / </a:t>
            </a:r>
            <a:r>
              <a:rPr lang="en-US" dirty="0" err="1" smtClean="0"/>
              <a:t>gesprek</a:t>
            </a:r>
            <a:r>
              <a:rPr lang="en-US" dirty="0" smtClean="0"/>
              <a:t> </a:t>
            </a:r>
            <a:r>
              <a:rPr lang="en-US" dirty="0" err="1" smtClean="0"/>
              <a:t>begeleiden</a:t>
            </a:r>
            <a:r>
              <a:rPr lang="en-US" dirty="0" smtClean="0"/>
              <a:t>? </a:t>
            </a: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87856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954428"/>
            <a:ext cx="8229600" cy="3171735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nl-NL" dirty="0" smtClean="0"/>
              <a:t>Visies op leren</a:t>
            </a:r>
          </a:p>
          <a:p>
            <a:pPr marL="514350" indent="-514350">
              <a:buAutoNum type="arabicPeriod"/>
            </a:pPr>
            <a:r>
              <a:rPr lang="nl-NL" dirty="0" smtClean="0"/>
              <a:t>Doelstellingen</a:t>
            </a:r>
          </a:p>
          <a:p>
            <a:pPr marL="514350" indent="-514350">
              <a:buAutoNum type="arabicPeriod"/>
            </a:pPr>
            <a:r>
              <a:rPr lang="nl-NL" dirty="0" smtClean="0"/>
              <a:t>Werkvormen</a:t>
            </a:r>
          </a:p>
          <a:p>
            <a:pPr marL="514350" indent="-514350">
              <a:buAutoNum type="arabicPeriod"/>
            </a:pPr>
            <a:r>
              <a:rPr lang="nl-NL" dirty="0" smtClean="0"/>
              <a:t>Opbouw</a:t>
            </a:r>
          </a:p>
          <a:p>
            <a:pPr marL="514350" indent="-514350">
              <a:buAutoNum type="arabicPeriod"/>
            </a:pPr>
            <a:endParaRPr lang="nl-NL" dirty="0"/>
          </a:p>
        </p:txBody>
      </p:sp>
      <p:sp>
        <p:nvSpPr>
          <p:cNvPr id="4" name="Title 7"/>
          <p:cNvSpPr txBox="1">
            <a:spLocks/>
          </p:cNvSpPr>
          <p:nvPr/>
        </p:nvSpPr>
        <p:spPr>
          <a:xfrm>
            <a:off x="609600" y="427037"/>
            <a:ext cx="8229600" cy="234791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u="sng" dirty="0" smtClean="0"/>
              <a:t>DEEL 1: VORMING </a:t>
            </a:r>
            <a:r>
              <a:rPr lang="en-US" b="1" i="1" u="sng" dirty="0" smtClean="0"/>
              <a:t>MAKEN</a:t>
            </a:r>
            <a:endParaRPr lang="en-US" b="1" i="1" u="sng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124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b="1" dirty="0" smtClean="0"/>
              <a:t>1. VISIES OP LEREN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Achtergrondkader</a:t>
            </a:r>
          </a:p>
          <a:p>
            <a:r>
              <a:rPr lang="nl-NL" dirty="0" smtClean="0"/>
              <a:t>Vertrekpunt om je vorming te maken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i="1" u="sng" dirty="0" smtClean="0"/>
              <a:t>Vragen</a:t>
            </a:r>
            <a:r>
              <a:rPr lang="nl-NL" i="1" dirty="0" smtClean="0"/>
              <a:t>:</a:t>
            </a:r>
          </a:p>
          <a:p>
            <a:pPr>
              <a:buFont typeface="Wingdings" charset="0"/>
              <a:buChar char="à"/>
            </a:pPr>
            <a:r>
              <a:rPr lang="nl-NL" dirty="0" smtClean="0">
                <a:sym typeface="Wingdings"/>
              </a:rPr>
              <a:t> Waarom deze visie? </a:t>
            </a:r>
          </a:p>
          <a:p>
            <a:pPr>
              <a:buFont typeface="Wingdings" charset="0"/>
              <a:buChar char="à"/>
            </a:pPr>
            <a:r>
              <a:rPr lang="nl-NL" dirty="0">
                <a:sym typeface="Wingdings"/>
              </a:rPr>
              <a:t> </a:t>
            </a:r>
            <a:r>
              <a:rPr lang="nl-NL" dirty="0" smtClean="0">
                <a:sym typeface="Wingdings"/>
              </a:rPr>
              <a:t>Hoe vertaalt zich dat in jouw vorming?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58029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4244" y="234698"/>
            <a:ext cx="9019756" cy="6623302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nl-NL" b="1" u="sng" dirty="0" smtClean="0"/>
              <a:t>ERVARINGSGERICHT LEREN</a:t>
            </a:r>
            <a:r>
              <a:rPr lang="nl-NL" dirty="0" smtClean="0"/>
              <a:t>: Leercirkel </a:t>
            </a:r>
            <a:r>
              <a:rPr lang="nl-NL" dirty="0" err="1" smtClean="0"/>
              <a:t>Kolb</a:t>
            </a:r>
            <a:r>
              <a:rPr lang="nl-NL" dirty="0" smtClean="0"/>
              <a:t> (ervaren </a:t>
            </a:r>
            <a:r>
              <a:rPr lang="nl-NL" dirty="0" smtClean="0">
                <a:sym typeface="Wingdings"/>
              </a:rPr>
              <a:t> verhelderen  verklaren  toepassen) </a:t>
            </a:r>
          </a:p>
          <a:p>
            <a:pPr marL="514350" indent="-514350">
              <a:buAutoNum type="arabicPeriod"/>
            </a:pPr>
            <a:r>
              <a:rPr lang="nl-NL" b="1" u="sng" dirty="0" smtClean="0">
                <a:sym typeface="Wingdings"/>
              </a:rPr>
              <a:t>EMANCIPATORISCH LEREN</a:t>
            </a:r>
            <a:r>
              <a:rPr lang="nl-NL" dirty="0" smtClean="0">
                <a:sym typeface="Wingdings"/>
              </a:rPr>
              <a:t>: Kritisch denken stimuleren / mening formuleren / </a:t>
            </a:r>
            <a:r>
              <a:rPr lang="nl-NL" dirty="0" err="1" smtClean="0">
                <a:sym typeface="Wingdings"/>
              </a:rPr>
              <a:t>vanzelfsprekenheden</a:t>
            </a:r>
            <a:r>
              <a:rPr lang="nl-NL" dirty="0" smtClean="0">
                <a:sym typeface="Wingdings"/>
              </a:rPr>
              <a:t> in vraag stellen</a:t>
            </a:r>
          </a:p>
          <a:p>
            <a:pPr marL="514350" indent="-514350">
              <a:buAutoNum type="arabicPeriod"/>
            </a:pPr>
            <a:r>
              <a:rPr lang="nl-NL" b="1" u="sng" dirty="0" smtClean="0">
                <a:sym typeface="Wingdings"/>
              </a:rPr>
              <a:t>SOCIAAL LEREN</a:t>
            </a:r>
            <a:r>
              <a:rPr lang="nl-NL" dirty="0" smtClean="0">
                <a:sym typeface="Wingdings"/>
              </a:rPr>
              <a:t>: Probleemoplossingspotentieel van de groep</a:t>
            </a:r>
          </a:p>
          <a:p>
            <a:pPr marL="514350" indent="-514350">
              <a:buAutoNum type="arabicPeriod"/>
            </a:pPr>
            <a:r>
              <a:rPr lang="nl-NL" b="1" u="sng" dirty="0" smtClean="0">
                <a:sym typeface="Wingdings"/>
              </a:rPr>
              <a:t>INFORMEEL LEREN</a:t>
            </a:r>
            <a:r>
              <a:rPr lang="nl-NL" dirty="0" smtClean="0">
                <a:sym typeface="Wingdings"/>
              </a:rPr>
              <a:t>: niet aan strakke regels gebonden / participatie verhogen</a:t>
            </a:r>
          </a:p>
          <a:p>
            <a:pPr marL="514350" indent="-514350">
              <a:buAutoNum type="arabicPeriod"/>
            </a:pPr>
            <a:r>
              <a:rPr lang="nl-NL" b="1" u="sng" dirty="0" smtClean="0">
                <a:sym typeface="Wingdings"/>
              </a:rPr>
              <a:t>LEVEND LEREN</a:t>
            </a:r>
            <a:r>
              <a:rPr lang="nl-NL" dirty="0" smtClean="0">
                <a:sym typeface="Wingdings"/>
              </a:rPr>
              <a:t>: ik – wij – het – globe  optimale taakgerichtheid</a:t>
            </a:r>
            <a:endParaRPr lang="nl-NL" b="1" u="sng" dirty="0"/>
          </a:p>
        </p:txBody>
      </p:sp>
    </p:spTree>
    <p:extLst>
      <p:ext uri="{BB962C8B-B14F-4D97-AF65-F5344CB8AC3E}">
        <p14:creationId xmlns:p14="http://schemas.microsoft.com/office/powerpoint/2010/main" val="2217847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 smtClean="0"/>
              <a:t>VB 1: vorming over functionele geletterdheid aan leerkrachten nt2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836163"/>
            <a:ext cx="8229600" cy="4845814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err="1" smtClean="0"/>
              <a:t>Thema</a:t>
            </a:r>
            <a:r>
              <a:rPr lang="en-US" b="1" dirty="0"/>
              <a:t>: </a:t>
            </a:r>
            <a:r>
              <a:rPr lang="en-US" dirty="0" err="1"/>
              <a:t>Functionele</a:t>
            </a:r>
            <a:r>
              <a:rPr lang="en-US" dirty="0"/>
              <a:t> </a:t>
            </a:r>
            <a:r>
              <a:rPr lang="en-US" dirty="0" err="1"/>
              <a:t>geletterdheid</a:t>
            </a:r>
            <a:r>
              <a:rPr lang="en-US" dirty="0"/>
              <a:t> </a:t>
            </a:r>
            <a:r>
              <a:rPr lang="en-US" dirty="0" err="1"/>
              <a:t>aanleren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laaggeschoolde</a:t>
            </a:r>
            <a:r>
              <a:rPr lang="en-US" dirty="0"/>
              <a:t> </a:t>
            </a:r>
            <a:r>
              <a:rPr lang="en-US" dirty="0" err="1"/>
              <a:t>anderstalige</a:t>
            </a:r>
            <a:r>
              <a:rPr lang="en-US" dirty="0"/>
              <a:t> </a:t>
            </a:r>
            <a:r>
              <a:rPr lang="en-US" dirty="0" err="1" smtClean="0"/>
              <a:t>nieuwkomers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b="1" dirty="0" err="1" smtClean="0"/>
              <a:t>Visie</a:t>
            </a:r>
            <a:r>
              <a:rPr lang="en-US" b="1" dirty="0" smtClean="0"/>
              <a:t> </a:t>
            </a:r>
            <a:r>
              <a:rPr lang="en-US" b="1" dirty="0"/>
              <a:t>op </a:t>
            </a:r>
            <a:r>
              <a:rPr lang="en-US" b="1" dirty="0" err="1"/>
              <a:t>leren</a:t>
            </a:r>
            <a:r>
              <a:rPr lang="en-US" b="1" dirty="0"/>
              <a:t>: </a:t>
            </a:r>
            <a:r>
              <a:rPr lang="en-US" dirty="0" err="1"/>
              <a:t>ervaringsgericht</a:t>
            </a:r>
            <a:r>
              <a:rPr lang="en-US" dirty="0"/>
              <a:t> </a:t>
            </a:r>
            <a:r>
              <a:rPr lang="en-US" dirty="0" err="1"/>
              <a:t>leren</a:t>
            </a:r>
            <a:r>
              <a:rPr lang="en-US" b="1" dirty="0"/>
              <a:t> </a:t>
            </a:r>
            <a:br>
              <a:rPr lang="en-US" b="1" dirty="0"/>
            </a:br>
            <a:endParaRPr lang="en-US" b="1" dirty="0" smtClean="0"/>
          </a:p>
          <a:p>
            <a:r>
              <a:rPr lang="en-US" b="1" dirty="0" err="1" smtClean="0"/>
              <a:t>Doelstellingen</a:t>
            </a:r>
            <a:r>
              <a:rPr lang="en-US" b="1" dirty="0" smtClean="0"/>
              <a:t>: </a:t>
            </a:r>
            <a:endParaRPr lang="nl-NL" dirty="0" smtClean="0"/>
          </a:p>
          <a:p>
            <a:pPr marL="914400" lvl="1" indent="-514350">
              <a:buAutoNum type="arabicPeriod"/>
            </a:pPr>
            <a:r>
              <a:rPr lang="en-US" dirty="0" err="1" smtClean="0"/>
              <a:t>leerkrachten</a:t>
            </a:r>
            <a:r>
              <a:rPr lang="en-US" dirty="0" smtClean="0"/>
              <a:t> nt2 </a:t>
            </a:r>
            <a:r>
              <a:rPr lang="en-US" dirty="0" err="1" smtClean="0"/>
              <a:t>inzicht</a:t>
            </a:r>
            <a:r>
              <a:rPr lang="en-US" dirty="0" smtClean="0"/>
              <a:t> </a:t>
            </a:r>
            <a:r>
              <a:rPr lang="en-US" dirty="0" err="1" smtClean="0"/>
              <a:t>geven</a:t>
            </a:r>
            <a:r>
              <a:rPr lang="en-US" dirty="0" smtClean="0"/>
              <a:t> in </a:t>
            </a:r>
            <a:r>
              <a:rPr lang="en-US" dirty="0" err="1" smtClean="0"/>
              <a:t>obstakels</a:t>
            </a:r>
            <a:r>
              <a:rPr lang="en-US" dirty="0" smtClean="0"/>
              <a:t> in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vreemde</a:t>
            </a:r>
            <a:r>
              <a:rPr lang="en-US" dirty="0" smtClean="0"/>
              <a:t> </a:t>
            </a:r>
            <a:r>
              <a:rPr lang="en-US" dirty="0" err="1" smtClean="0"/>
              <a:t>taal</a:t>
            </a:r>
            <a:endParaRPr lang="en-US" dirty="0" smtClean="0"/>
          </a:p>
          <a:p>
            <a:pPr marL="914400" lvl="1" indent="-514350">
              <a:buAutoNum type="arabicPeriod"/>
            </a:pPr>
            <a:r>
              <a:rPr lang="en-US" dirty="0" smtClean="0"/>
              <a:t>tools </a:t>
            </a:r>
            <a:r>
              <a:rPr lang="en-US" dirty="0" err="1" smtClean="0"/>
              <a:t>geven</a:t>
            </a:r>
            <a:r>
              <a:rPr lang="en-US" dirty="0" smtClean="0"/>
              <a:t> </a:t>
            </a:r>
            <a:r>
              <a:rPr lang="en-US" dirty="0" err="1" smtClean="0"/>
              <a:t>aan</a:t>
            </a:r>
            <a:r>
              <a:rPr lang="en-US" dirty="0" smtClean="0"/>
              <a:t> </a:t>
            </a:r>
            <a:r>
              <a:rPr lang="en-US" dirty="0" err="1" smtClean="0"/>
              <a:t>leerkrachten</a:t>
            </a:r>
            <a:r>
              <a:rPr lang="en-US" dirty="0" smtClean="0"/>
              <a:t> </a:t>
            </a:r>
            <a:r>
              <a:rPr lang="en-US" dirty="0" err="1" smtClean="0"/>
              <a:t>om</a:t>
            </a:r>
            <a:r>
              <a:rPr lang="en-US" dirty="0" smtClean="0"/>
              <a:t> </a:t>
            </a:r>
            <a:r>
              <a:rPr lang="en-US" dirty="0" err="1" smtClean="0"/>
              <a:t>stapsgewijs</a:t>
            </a:r>
            <a:r>
              <a:rPr lang="en-US" dirty="0" smtClean="0"/>
              <a:t> </a:t>
            </a:r>
            <a:r>
              <a:rPr lang="en-US" dirty="0" err="1" smtClean="0"/>
              <a:t>mensen</a:t>
            </a:r>
            <a:r>
              <a:rPr lang="en-US" dirty="0" smtClean="0"/>
              <a:t> </a:t>
            </a:r>
            <a:r>
              <a:rPr lang="en-US" dirty="0" err="1" smtClean="0"/>
              <a:t>functioneel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leren</a:t>
            </a:r>
            <a:r>
              <a:rPr lang="en-US" dirty="0" smtClean="0"/>
              <a:t> </a:t>
            </a:r>
            <a:r>
              <a:rPr lang="en-US" dirty="0" err="1" smtClean="0"/>
              <a:t>lezen</a:t>
            </a:r>
            <a:r>
              <a:rPr lang="en-US" dirty="0" smtClean="0"/>
              <a:t>: </a:t>
            </a:r>
            <a:r>
              <a:rPr lang="en-US" dirty="0" err="1" smtClean="0"/>
              <a:t>rekeningen</a:t>
            </a:r>
            <a:r>
              <a:rPr lang="en-US" dirty="0" smtClean="0"/>
              <a:t> &amp; </a:t>
            </a:r>
            <a:r>
              <a:rPr lang="en-US" dirty="0" err="1" smtClean="0"/>
              <a:t>bustabel</a:t>
            </a:r>
            <a:r>
              <a:rPr lang="en-US" dirty="0" smtClean="0"/>
              <a:t>. 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13840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4252"/>
            <a:ext cx="8571184" cy="647489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err="1"/>
              <a:t>Werkvormen</a:t>
            </a:r>
            <a:r>
              <a:rPr lang="en-US" sz="2800" b="1" dirty="0"/>
              <a:t>: </a:t>
            </a:r>
            <a:r>
              <a:rPr lang="nl-NL" sz="2800" dirty="0" smtClean="0"/>
              <a:t/>
            </a:r>
            <a:br>
              <a:rPr lang="nl-NL" sz="2800" dirty="0" smtClean="0"/>
            </a:br>
            <a:endParaRPr lang="en-US" sz="2800" u="sng" dirty="0" smtClean="0"/>
          </a:p>
          <a:p>
            <a:pPr marL="0" indent="0">
              <a:buNone/>
            </a:pPr>
            <a:r>
              <a:rPr lang="en-US" sz="2800" u="sng" dirty="0" smtClean="0"/>
              <a:t>1</a:t>
            </a:r>
            <a:r>
              <a:rPr lang="en-US" sz="2800" u="sng" dirty="0"/>
              <a:t>. </a:t>
            </a:r>
            <a:r>
              <a:rPr lang="en-US" sz="2800" u="sng" dirty="0" err="1"/>
              <a:t>ervaren</a:t>
            </a:r>
            <a:endParaRPr lang="nl-NL" sz="2800" dirty="0"/>
          </a:p>
          <a:p>
            <a:pPr lvl="0"/>
            <a:r>
              <a:rPr lang="en-US" sz="2800" dirty="0" err="1"/>
              <a:t>uitleg</a:t>
            </a:r>
            <a:r>
              <a:rPr lang="en-US" sz="2800" dirty="0"/>
              <a:t> in het </a:t>
            </a:r>
            <a:r>
              <a:rPr lang="en-US" sz="2800" dirty="0" err="1" smtClean="0"/>
              <a:t>spaans</a:t>
            </a:r>
            <a:endParaRPr lang="en-US" sz="2800" dirty="0"/>
          </a:p>
          <a:p>
            <a:pPr lvl="0"/>
            <a:r>
              <a:rPr lang="en-US" sz="2800" dirty="0" err="1" smtClean="0"/>
              <a:t>bustabel</a:t>
            </a:r>
            <a:r>
              <a:rPr lang="en-US" sz="2800" dirty="0" smtClean="0"/>
              <a:t> </a:t>
            </a:r>
            <a:r>
              <a:rPr lang="en-US" sz="2800" dirty="0" err="1"/>
              <a:t>lezen</a:t>
            </a:r>
            <a:r>
              <a:rPr lang="en-US" sz="2800" dirty="0"/>
              <a:t> in het </a:t>
            </a:r>
            <a:r>
              <a:rPr lang="en-US" sz="2800" dirty="0" err="1" smtClean="0"/>
              <a:t>arabisch</a:t>
            </a:r>
            <a:endParaRPr lang="nl-NL" sz="2800" dirty="0"/>
          </a:p>
          <a:p>
            <a:pPr lvl="0"/>
            <a:r>
              <a:rPr lang="en-US" sz="2800" dirty="0" err="1" smtClean="0"/>
              <a:t>winkelrekening</a:t>
            </a:r>
            <a:r>
              <a:rPr lang="en-US" sz="2800" dirty="0" smtClean="0"/>
              <a:t> </a:t>
            </a:r>
            <a:r>
              <a:rPr lang="en-US" sz="2800" dirty="0"/>
              <a:t>in het </a:t>
            </a:r>
            <a:r>
              <a:rPr lang="en-US" sz="2800" dirty="0" err="1" smtClean="0"/>
              <a:t>chinees</a:t>
            </a:r>
            <a:r>
              <a:rPr lang="en-US" sz="2800" dirty="0"/>
              <a:t> </a:t>
            </a:r>
            <a:r>
              <a:rPr lang="en-US" sz="2800" dirty="0" err="1" smtClean="0"/>
              <a:t>betalen</a:t>
            </a:r>
            <a:endParaRPr lang="en-US" sz="2800" dirty="0" smtClean="0"/>
          </a:p>
          <a:p>
            <a:pPr marL="0" lvl="0" indent="0">
              <a:buNone/>
            </a:pPr>
            <a:endParaRPr lang="en-US" sz="2800" u="sng" dirty="0" smtClean="0"/>
          </a:p>
          <a:p>
            <a:pPr marL="0" indent="0">
              <a:buNone/>
            </a:pPr>
            <a:r>
              <a:rPr lang="en-US" sz="2800" u="sng" dirty="0" smtClean="0"/>
              <a:t>2</a:t>
            </a:r>
            <a:r>
              <a:rPr lang="en-US" sz="2800" u="sng" dirty="0"/>
              <a:t>. </a:t>
            </a:r>
            <a:r>
              <a:rPr lang="en-US" sz="2800" u="sng" dirty="0" err="1"/>
              <a:t>Reflectie</a:t>
            </a:r>
            <a:endParaRPr lang="nl-NL" sz="2800" dirty="0"/>
          </a:p>
          <a:p>
            <a:r>
              <a:rPr lang="en-US" sz="2400" dirty="0" err="1"/>
              <a:t>Gesprek</a:t>
            </a:r>
            <a:r>
              <a:rPr lang="en-US" sz="2400" dirty="0"/>
              <a:t> per 2, </a:t>
            </a:r>
            <a:r>
              <a:rPr lang="en-US" sz="2400" dirty="0" err="1"/>
              <a:t>nadien</a:t>
            </a:r>
            <a:r>
              <a:rPr lang="en-US" sz="2400" dirty="0"/>
              <a:t> per 4, </a:t>
            </a:r>
            <a:r>
              <a:rPr lang="en-US" sz="2400" dirty="0" err="1"/>
              <a:t>nadien</a:t>
            </a:r>
            <a:r>
              <a:rPr lang="en-US" sz="2400" dirty="0"/>
              <a:t> in </a:t>
            </a:r>
            <a:r>
              <a:rPr lang="en-US" sz="2400" dirty="0" err="1"/>
              <a:t>groep</a:t>
            </a:r>
            <a:r>
              <a:rPr lang="en-US" sz="2400" dirty="0"/>
              <a:t>: </a:t>
            </a:r>
            <a:endParaRPr lang="nl-NL" sz="2400" dirty="0"/>
          </a:p>
          <a:p>
            <a:pPr marL="0" lvl="0" indent="0"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sym typeface="Wingdings"/>
              </a:rPr>
              <a:t> </a:t>
            </a:r>
            <a:r>
              <a:rPr lang="en-US" sz="2400" dirty="0" smtClean="0"/>
              <a:t>hoe </a:t>
            </a:r>
            <a:r>
              <a:rPr lang="en-US" sz="2400" dirty="0"/>
              <a:t>was het</a:t>
            </a:r>
            <a:r>
              <a:rPr lang="en-US" sz="2400" dirty="0" smtClean="0"/>
              <a:t>? </a:t>
            </a:r>
            <a:r>
              <a:rPr lang="en-US" sz="2400" dirty="0" err="1" smtClean="0"/>
              <a:t>waarom</a:t>
            </a:r>
            <a:r>
              <a:rPr lang="en-US" sz="2400" dirty="0" smtClean="0"/>
              <a:t> </a:t>
            </a:r>
            <a:r>
              <a:rPr lang="en-US" sz="2400" dirty="0"/>
              <a:t>was het </a:t>
            </a:r>
            <a:r>
              <a:rPr lang="en-US" sz="2400" dirty="0" err="1"/>
              <a:t>moeilijk</a:t>
            </a:r>
            <a:r>
              <a:rPr lang="en-US" sz="2400" dirty="0"/>
              <a:t>? </a:t>
            </a:r>
            <a:r>
              <a:rPr lang="en-US" sz="2400" dirty="0" err="1" smtClean="0"/>
              <a:t>waarop</a:t>
            </a:r>
            <a:r>
              <a:rPr lang="en-US" sz="2400" dirty="0" smtClean="0"/>
              <a:t> </a:t>
            </a:r>
            <a:r>
              <a:rPr lang="en-US" sz="2400" dirty="0" err="1"/>
              <a:t>blokkeer</a:t>
            </a:r>
            <a:r>
              <a:rPr lang="en-US" sz="2400" dirty="0"/>
              <a:t> </a:t>
            </a:r>
            <a:r>
              <a:rPr lang="en-US" sz="2400" dirty="0" err="1"/>
              <a:t>jij</a:t>
            </a:r>
            <a:r>
              <a:rPr lang="en-US" sz="2400" dirty="0"/>
              <a:t>? </a:t>
            </a:r>
            <a:endParaRPr lang="en-US" sz="2400" dirty="0" smtClean="0"/>
          </a:p>
          <a:p>
            <a:pPr marL="0" lvl="0" indent="0">
              <a:buNone/>
            </a:pPr>
            <a:r>
              <a:rPr lang="en-US" sz="2400" dirty="0" smtClean="0">
                <a:sym typeface="Wingdings"/>
              </a:rPr>
              <a:t>	 </a:t>
            </a:r>
            <a:r>
              <a:rPr lang="en-US" sz="2400" dirty="0" err="1" smtClean="0"/>
              <a:t>welke</a:t>
            </a:r>
            <a:r>
              <a:rPr lang="en-US" sz="2400" dirty="0" smtClean="0"/>
              <a:t> </a:t>
            </a:r>
            <a:r>
              <a:rPr lang="en-US" sz="2400" dirty="0"/>
              <a:t>tools </a:t>
            </a:r>
            <a:r>
              <a:rPr lang="en-US" sz="2400" dirty="0" err="1"/>
              <a:t>zouden</a:t>
            </a:r>
            <a:r>
              <a:rPr lang="en-US" sz="2400" dirty="0"/>
              <a:t> u </a:t>
            </a:r>
            <a:r>
              <a:rPr lang="en-US" sz="2400" dirty="0" err="1"/>
              <a:t>kunnen</a:t>
            </a:r>
            <a:r>
              <a:rPr lang="en-US" sz="2400" dirty="0"/>
              <a:t> </a:t>
            </a:r>
            <a:r>
              <a:rPr lang="en-US" sz="2400" dirty="0" err="1"/>
              <a:t>helpen</a:t>
            </a:r>
            <a:r>
              <a:rPr lang="en-US" sz="2400" dirty="0"/>
              <a:t> </a:t>
            </a:r>
            <a:r>
              <a:rPr lang="en-US" sz="2400" dirty="0" err="1"/>
              <a:t>om</a:t>
            </a:r>
            <a:r>
              <a:rPr lang="en-US" sz="2400" dirty="0"/>
              <a:t> </a:t>
            </a:r>
            <a:r>
              <a:rPr lang="en-US" sz="2400" dirty="0" err="1"/>
              <a:t>dit</a:t>
            </a:r>
            <a:r>
              <a:rPr lang="en-US" sz="2400" dirty="0"/>
              <a:t> </a:t>
            </a:r>
            <a:r>
              <a:rPr lang="en-US" sz="2400" dirty="0" err="1"/>
              <a:t>wel</a:t>
            </a:r>
            <a:r>
              <a:rPr lang="en-US" sz="2400" dirty="0"/>
              <a:t> </a:t>
            </a:r>
            <a:r>
              <a:rPr lang="en-US" sz="2400" dirty="0" err="1"/>
              <a:t>te</a:t>
            </a:r>
            <a:r>
              <a:rPr lang="en-US" sz="2400" dirty="0"/>
              <a:t> </a:t>
            </a:r>
            <a:r>
              <a:rPr lang="en-US" sz="2400" dirty="0" err="1"/>
              <a:t>ontcijferen</a:t>
            </a:r>
            <a:r>
              <a:rPr lang="en-US" sz="2400" dirty="0"/>
              <a:t>? </a:t>
            </a:r>
            <a:br>
              <a:rPr lang="en-US" sz="2400" dirty="0"/>
            </a:br>
            <a:r>
              <a:rPr lang="en-US" sz="2200" dirty="0" smtClean="0"/>
              <a:t>		</a:t>
            </a:r>
            <a:r>
              <a:rPr lang="en-US" sz="1800" dirty="0" smtClean="0"/>
              <a:t>(</a:t>
            </a:r>
            <a:r>
              <a:rPr lang="en-US" sz="1800" dirty="0" err="1"/>
              <a:t>vb</a:t>
            </a:r>
            <a:r>
              <a:rPr lang="en-US" sz="1800" dirty="0"/>
              <a:t>: </a:t>
            </a:r>
            <a:r>
              <a:rPr lang="en-US" sz="1800" dirty="0" err="1"/>
              <a:t>alfabetlijst</a:t>
            </a:r>
            <a:r>
              <a:rPr lang="en-US" sz="1800" dirty="0"/>
              <a:t>, </a:t>
            </a:r>
            <a:r>
              <a:rPr lang="en-US" sz="1800" dirty="0" err="1"/>
              <a:t>uitleg</a:t>
            </a:r>
            <a:r>
              <a:rPr lang="en-US" sz="1800" dirty="0"/>
              <a:t> </a:t>
            </a:r>
            <a:r>
              <a:rPr lang="en-US" sz="1800" dirty="0" err="1"/>
              <a:t>meer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1x </a:t>
            </a:r>
            <a:r>
              <a:rPr lang="en-US" sz="1800" dirty="0" err="1"/>
              <a:t>doen</a:t>
            </a:r>
            <a:r>
              <a:rPr lang="en-US" sz="1800" dirty="0"/>
              <a:t> en </a:t>
            </a:r>
            <a:r>
              <a:rPr lang="en-US" sz="1800" dirty="0" err="1"/>
              <a:t>bepaalde</a:t>
            </a:r>
            <a:r>
              <a:rPr lang="en-US" sz="1800" dirty="0"/>
              <a:t> </a:t>
            </a:r>
            <a:r>
              <a:rPr lang="en-US" sz="1800" dirty="0" err="1"/>
              <a:t>woorden</a:t>
            </a:r>
            <a:r>
              <a:rPr lang="en-US" sz="1800" dirty="0"/>
              <a:t> </a:t>
            </a:r>
            <a:r>
              <a:rPr lang="en-US" sz="1800" dirty="0" err="1" smtClean="0"/>
              <a:t>benadrukken</a:t>
            </a:r>
            <a:r>
              <a:rPr lang="en-US" sz="1800" dirty="0"/>
              <a:t>,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		</a:t>
            </a:r>
            <a:r>
              <a:rPr lang="en-US" sz="1800" dirty="0" err="1" smtClean="0"/>
              <a:t>pictogrammen</a:t>
            </a:r>
            <a:r>
              <a:rPr lang="en-US" sz="1800" dirty="0"/>
              <a:t>,..) </a:t>
            </a:r>
            <a:endParaRPr lang="nl-NL" sz="1800" dirty="0"/>
          </a:p>
          <a:p>
            <a:pPr marL="0" indent="0">
              <a:buNone/>
            </a:pPr>
            <a:r>
              <a:rPr lang="en-US" sz="2200" dirty="0" smtClean="0"/>
              <a:t> </a:t>
            </a:r>
            <a:endParaRPr lang="nl-NL" sz="2200" dirty="0"/>
          </a:p>
        </p:txBody>
      </p:sp>
    </p:spTree>
    <p:extLst>
      <p:ext uri="{BB962C8B-B14F-4D97-AF65-F5344CB8AC3E}">
        <p14:creationId xmlns:p14="http://schemas.microsoft.com/office/powerpoint/2010/main" val="21784418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386562"/>
            <a:ext cx="8229600" cy="60193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u="sng" dirty="0" smtClean="0"/>
          </a:p>
          <a:p>
            <a:pPr marL="0" indent="0">
              <a:buNone/>
            </a:pPr>
            <a:r>
              <a:rPr lang="en-US" u="sng" dirty="0" smtClean="0"/>
              <a:t>3. </a:t>
            </a:r>
            <a:r>
              <a:rPr lang="en-US" u="sng" dirty="0" err="1" smtClean="0"/>
              <a:t>Theoretische</a:t>
            </a:r>
            <a:r>
              <a:rPr lang="en-US" u="sng" dirty="0" smtClean="0"/>
              <a:t> </a:t>
            </a:r>
            <a:r>
              <a:rPr lang="en-US" u="sng" dirty="0" err="1" smtClean="0"/>
              <a:t>kaders</a:t>
            </a:r>
            <a:endParaRPr lang="nl-NL" dirty="0" smtClean="0"/>
          </a:p>
          <a:p>
            <a:r>
              <a:rPr lang="en-US" dirty="0" err="1" smtClean="0"/>
              <a:t>theorie</a:t>
            </a:r>
            <a:r>
              <a:rPr lang="en-US" dirty="0" smtClean="0"/>
              <a:t> van </a:t>
            </a:r>
            <a:r>
              <a:rPr lang="en-US" dirty="0" err="1" smtClean="0"/>
              <a:t>Els</a:t>
            </a:r>
            <a:r>
              <a:rPr lang="en-US" dirty="0" smtClean="0"/>
              <a:t> </a:t>
            </a:r>
            <a:r>
              <a:rPr lang="en-US" dirty="0" err="1" smtClean="0"/>
              <a:t>Gommers</a:t>
            </a:r>
            <a:r>
              <a:rPr lang="en-US" dirty="0" smtClean="0"/>
              <a:t> over </a:t>
            </a:r>
            <a:r>
              <a:rPr lang="en-US" dirty="0" err="1" smtClean="0"/>
              <a:t>functioneel</a:t>
            </a:r>
            <a:r>
              <a:rPr lang="en-US" dirty="0" smtClean="0"/>
              <a:t> </a:t>
            </a:r>
            <a:r>
              <a:rPr lang="en-US" dirty="0" err="1" smtClean="0"/>
              <a:t>leren</a:t>
            </a:r>
            <a:r>
              <a:rPr lang="en-US" dirty="0" smtClean="0"/>
              <a:t> </a:t>
            </a:r>
            <a:r>
              <a:rPr lang="en-US" dirty="0" err="1" smtClean="0"/>
              <a:t>lezen</a:t>
            </a:r>
            <a:r>
              <a:rPr lang="en-US" dirty="0" smtClean="0"/>
              <a:t>, </a:t>
            </a:r>
            <a:r>
              <a:rPr lang="en-US" dirty="0" err="1" smtClean="0"/>
              <a:t>verteld</a:t>
            </a:r>
            <a:r>
              <a:rPr lang="en-US" dirty="0" smtClean="0"/>
              <a:t> door </a:t>
            </a:r>
            <a:r>
              <a:rPr lang="en-US" dirty="0" err="1" smtClean="0"/>
              <a:t>begeleider</a:t>
            </a:r>
            <a:r>
              <a:rPr lang="en-US" dirty="0" smtClean="0"/>
              <a:t>. (</a:t>
            </a:r>
            <a:r>
              <a:rPr lang="en-US" dirty="0" err="1" smtClean="0"/>
              <a:t>pictogrammen</a:t>
            </a:r>
            <a:r>
              <a:rPr lang="en-US" dirty="0" smtClean="0"/>
              <a:t> </a:t>
            </a:r>
            <a:r>
              <a:rPr lang="en-US" dirty="0" err="1" smtClean="0"/>
              <a:t>helpen</a:t>
            </a:r>
            <a:r>
              <a:rPr lang="en-US" dirty="0" smtClean="0"/>
              <a:t>, </a:t>
            </a:r>
            <a:r>
              <a:rPr lang="en-US" dirty="0" err="1" smtClean="0"/>
              <a:t>eerst</a:t>
            </a:r>
            <a:r>
              <a:rPr lang="en-US" dirty="0" smtClean="0"/>
              <a:t> </a:t>
            </a:r>
            <a:r>
              <a:rPr lang="en-US" dirty="0" err="1" smtClean="0"/>
              <a:t>klassikaal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individueel</a:t>
            </a:r>
            <a:r>
              <a:rPr lang="en-US" dirty="0" smtClean="0"/>
              <a:t> </a:t>
            </a:r>
            <a:r>
              <a:rPr lang="en-US" dirty="0" err="1" smtClean="0"/>
              <a:t>lezen</a:t>
            </a:r>
            <a:r>
              <a:rPr lang="en-US" dirty="0" smtClean="0"/>
              <a:t>,..)</a:t>
            </a: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en-US" u="sng" dirty="0" smtClean="0"/>
              <a:t>4. </a:t>
            </a:r>
            <a:r>
              <a:rPr lang="en-US" u="sng" dirty="0" err="1" smtClean="0"/>
              <a:t>Opnieuw</a:t>
            </a:r>
            <a:r>
              <a:rPr lang="en-US" u="sng" dirty="0" smtClean="0"/>
              <a:t> </a:t>
            </a:r>
            <a:r>
              <a:rPr lang="en-US" u="sng" dirty="0" err="1" smtClean="0"/>
              <a:t>toepassen</a:t>
            </a:r>
            <a:endParaRPr lang="nl-NL" dirty="0" smtClean="0"/>
          </a:p>
          <a:p>
            <a:r>
              <a:rPr lang="en-US" dirty="0" err="1" smtClean="0"/>
              <a:t>Arabische</a:t>
            </a:r>
            <a:r>
              <a:rPr lang="en-US" dirty="0" smtClean="0"/>
              <a:t> </a:t>
            </a:r>
            <a:r>
              <a:rPr lang="en-US" dirty="0" err="1" smtClean="0"/>
              <a:t>bustabel</a:t>
            </a:r>
            <a:r>
              <a:rPr lang="en-US" dirty="0" smtClean="0"/>
              <a:t> met </a:t>
            </a:r>
            <a:r>
              <a:rPr lang="en-US" dirty="0" err="1" smtClean="0"/>
              <a:t>sleutels</a:t>
            </a:r>
            <a:r>
              <a:rPr lang="en-US" dirty="0" smtClean="0"/>
              <a:t>, </a:t>
            </a:r>
            <a:r>
              <a:rPr lang="en-US" dirty="0" err="1" smtClean="0"/>
              <a:t>ontcijfer</a:t>
            </a:r>
            <a:r>
              <a:rPr lang="en-US" dirty="0" smtClean="0"/>
              <a:t> </a:t>
            </a:r>
            <a:r>
              <a:rPr lang="en-US" dirty="0" err="1" smtClean="0"/>
              <a:t>dit</a:t>
            </a:r>
            <a:r>
              <a:rPr lang="en-US" dirty="0" smtClean="0"/>
              <a:t> nu </a:t>
            </a:r>
            <a:r>
              <a:rPr lang="en-US" dirty="0" err="1" smtClean="0"/>
              <a:t>eens</a:t>
            </a:r>
            <a:r>
              <a:rPr lang="en-US" dirty="0" smtClean="0"/>
              <a:t>? </a:t>
            </a:r>
            <a:r>
              <a:rPr lang="en-US" dirty="0" err="1" smtClean="0"/>
              <a:t>Lukt</a:t>
            </a:r>
            <a:r>
              <a:rPr lang="en-US" dirty="0" smtClean="0"/>
              <a:t> het </a:t>
            </a:r>
            <a:r>
              <a:rPr lang="en-US" dirty="0" err="1" smtClean="0"/>
              <a:t>beter</a:t>
            </a:r>
            <a:r>
              <a:rPr lang="en-US" dirty="0" smtClean="0"/>
              <a:t>? </a:t>
            </a:r>
          </a:p>
          <a:p>
            <a:r>
              <a:rPr lang="en-US" dirty="0" err="1" smtClean="0"/>
              <a:t>Nederlandstalige</a:t>
            </a:r>
            <a:r>
              <a:rPr lang="en-US" dirty="0" smtClean="0"/>
              <a:t> </a:t>
            </a:r>
            <a:r>
              <a:rPr lang="en-US" dirty="0" err="1" smtClean="0"/>
              <a:t>bustabel</a:t>
            </a:r>
            <a:r>
              <a:rPr lang="en-US" dirty="0"/>
              <a:t>:</a:t>
            </a:r>
            <a:r>
              <a:rPr lang="en-US" dirty="0" smtClean="0"/>
              <a:t> in </a:t>
            </a:r>
            <a:r>
              <a:rPr lang="en-US" dirty="0" err="1" smtClean="0"/>
              <a:t>groepjes</a:t>
            </a:r>
            <a:r>
              <a:rPr lang="en-US" dirty="0" smtClean="0"/>
              <a:t> </a:t>
            </a:r>
            <a:r>
              <a:rPr lang="en-US" dirty="0" err="1" smtClean="0"/>
              <a:t>sleutels</a:t>
            </a:r>
            <a:r>
              <a:rPr lang="en-US" dirty="0" smtClean="0"/>
              <a:t> </a:t>
            </a:r>
            <a:r>
              <a:rPr lang="en-US" dirty="0" err="1" smtClean="0"/>
              <a:t>ontwikkelen</a:t>
            </a:r>
            <a:r>
              <a:rPr lang="en-US" dirty="0" smtClean="0"/>
              <a:t> </a:t>
            </a:r>
            <a:r>
              <a:rPr lang="en-US" dirty="0" err="1" smtClean="0"/>
              <a:t>om</a:t>
            </a:r>
            <a:r>
              <a:rPr lang="en-US" dirty="0" smtClean="0"/>
              <a:t> </a:t>
            </a:r>
            <a:r>
              <a:rPr lang="en-US" dirty="0" err="1" smtClean="0"/>
              <a:t>dit</a:t>
            </a:r>
            <a:r>
              <a:rPr lang="en-US" dirty="0" smtClean="0"/>
              <a:t> </a:t>
            </a:r>
            <a:r>
              <a:rPr lang="en-US" dirty="0" err="1" smtClean="0"/>
              <a:t>aan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leren</a:t>
            </a:r>
            <a:r>
              <a:rPr lang="en-US" dirty="0" smtClean="0"/>
              <a:t> </a:t>
            </a:r>
            <a:r>
              <a:rPr lang="en-US" dirty="0" err="1" smtClean="0"/>
              <a:t>aan</a:t>
            </a:r>
            <a:r>
              <a:rPr lang="en-US" dirty="0" smtClean="0"/>
              <a:t> </a:t>
            </a:r>
            <a:r>
              <a:rPr lang="en-US" dirty="0" err="1" smtClean="0"/>
              <a:t>anderstaligen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937755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 smtClean="0"/>
              <a:t>VB 2: Vorming over </a:t>
            </a:r>
            <a:r>
              <a:rPr lang="nl-NL" b="1" dirty="0" err="1" smtClean="0"/>
              <a:t>kansarmoede</a:t>
            </a:r>
            <a:r>
              <a:rPr lang="nl-NL" b="1" dirty="0" smtClean="0"/>
              <a:t> &amp; hogere studies aan leerlingen 6</a:t>
            </a:r>
            <a:r>
              <a:rPr lang="nl-NL" b="1" baseline="30000" dirty="0" smtClean="0"/>
              <a:t>e</a:t>
            </a:r>
            <a:r>
              <a:rPr lang="nl-NL" b="1" dirty="0" smtClean="0"/>
              <a:t> middelbaar HUWE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112278"/>
            <a:ext cx="8229600" cy="4624922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err="1" smtClean="0"/>
              <a:t>Visie</a:t>
            </a:r>
            <a:r>
              <a:rPr lang="en-US" b="1" dirty="0" smtClean="0"/>
              <a:t> </a:t>
            </a:r>
            <a:r>
              <a:rPr lang="en-US" b="1" dirty="0"/>
              <a:t>op </a:t>
            </a:r>
            <a:r>
              <a:rPr lang="en-US" b="1" dirty="0" err="1"/>
              <a:t>leren</a:t>
            </a:r>
            <a:r>
              <a:rPr lang="en-US" b="1" dirty="0"/>
              <a:t>: </a:t>
            </a:r>
            <a:r>
              <a:rPr lang="en-US" dirty="0" err="1"/>
              <a:t>Emancipatorisch</a:t>
            </a:r>
            <a:r>
              <a:rPr lang="en-US" dirty="0"/>
              <a:t> </a:t>
            </a:r>
            <a:r>
              <a:rPr lang="en-US" dirty="0" err="1"/>
              <a:t>leren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endParaRPr lang="nl-NL" dirty="0"/>
          </a:p>
          <a:p>
            <a:r>
              <a:rPr lang="en-US" b="1" dirty="0" err="1"/>
              <a:t>Doelstellingen</a:t>
            </a:r>
            <a:r>
              <a:rPr lang="en-US" b="1" dirty="0"/>
              <a:t>: </a:t>
            </a:r>
            <a:endParaRPr lang="nl-NL" dirty="0" smtClean="0"/>
          </a:p>
          <a:p>
            <a:pPr marL="914400" lvl="1" indent="-514350">
              <a:buAutoNum type="arabicPeriod"/>
            </a:pPr>
            <a:r>
              <a:rPr lang="nl-BE" dirty="0" smtClean="0"/>
              <a:t>de </a:t>
            </a:r>
            <a:r>
              <a:rPr lang="nl-BE" dirty="0"/>
              <a:t>leefwereld  van jongeren anno 2014 in beeld krijgen (studeren &gt;&lt; niet verder </a:t>
            </a:r>
            <a:r>
              <a:rPr lang="nl-BE" dirty="0" smtClean="0"/>
              <a:t>studeren)</a:t>
            </a:r>
          </a:p>
          <a:p>
            <a:pPr marL="914400" lvl="1" indent="-514350">
              <a:buAutoNum type="arabicPeriod"/>
            </a:pPr>
            <a:r>
              <a:rPr lang="nl-BE" dirty="0" smtClean="0"/>
              <a:t>bewustworden </a:t>
            </a:r>
            <a:r>
              <a:rPr lang="nl-BE" dirty="0"/>
              <a:t>van voorwaarden om verder te </a:t>
            </a:r>
            <a:r>
              <a:rPr lang="nl-BE" dirty="0" smtClean="0"/>
              <a:t>studeren </a:t>
            </a:r>
            <a:r>
              <a:rPr lang="nl-BE" dirty="0"/>
              <a:t>(voorwaarden op materieel, financieel, emotioneel, peers, educatief……vlak</a:t>
            </a:r>
            <a:r>
              <a:rPr lang="nl-BE" dirty="0" smtClean="0"/>
              <a:t>)</a:t>
            </a:r>
            <a:endParaRPr lang="nl-NL" sz="2400" dirty="0"/>
          </a:p>
          <a:p>
            <a:pPr marL="914400" lvl="1" indent="-514350">
              <a:buAutoNum type="arabicPeriod"/>
            </a:pPr>
            <a:r>
              <a:rPr lang="nl-BE" dirty="0" smtClean="0"/>
              <a:t>Kennis </a:t>
            </a:r>
            <a:r>
              <a:rPr lang="nl-BE" dirty="0"/>
              <a:t>maken met (indirecte) drempels in schoolbeleid</a:t>
            </a:r>
            <a:endParaRPr lang="nl-NL" sz="2400" dirty="0"/>
          </a:p>
          <a:p>
            <a:pPr marL="0" lvl="0" indent="0">
              <a:buNone/>
            </a:pP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242613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750</Words>
  <Application>Microsoft Macintosh PowerPoint</Application>
  <PresentationFormat>Diavoorstelling (4:3)</PresentationFormat>
  <Paragraphs>206</Paragraphs>
  <Slides>24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24</vt:i4>
      </vt:variant>
    </vt:vector>
  </HeadingPairs>
  <TitlesOfParts>
    <vt:vector size="25" baseType="lpstr">
      <vt:lpstr>Office-thema</vt:lpstr>
      <vt:lpstr>EDUCATIEF WERKEN MET GROEPEN</vt:lpstr>
      <vt:lpstr>EDUCATIEF WERKEN MET GROEPEN</vt:lpstr>
      <vt:lpstr>PowerPoint-presentatie</vt:lpstr>
      <vt:lpstr>1. VISIES OP LEREN</vt:lpstr>
      <vt:lpstr>PowerPoint-presentatie</vt:lpstr>
      <vt:lpstr>VB 1: vorming over functionele geletterdheid aan leerkrachten nt2</vt:lpstr>
      <vt:lpstr>PowerPoint-presentatie</vt:lpstr>
      <vt:lpstr>PowerPoint-presentatie</vt:lpstr>
      <vt:lpstr>VB 2: Vorming over kansarmoede &amp; hogere studies aan leerlingen 6e middelbaar HUWE</vt:lpstr>
      <vt:lpstr>PowerPoint-presentatie</vt:lpstr>
      <vt:lpstr>2. WERKDOELEN</vt:lpstr>
      <vt:lpstr>3. WERKVORMEN</vt:lpstr>
      <vt:lpstr>Doel                werkvorm</vt:lpstr>
      <vt:lpstr> Enkele parameters</vt:lpstr>
      <vt:lpstr>4. OPBOUW</vt:lpstr>
      <vt:lpstr> Enkele check-vragen</vt:lpstr>
      <vt:lpstr>PowerPoint-presentatie</vt:lpstr>
      <vt:lpstr>1. GESTRUCTUREERDE UITLEG</vt:lpstr>
      <vt:lpstr>2. BEGELEIDERSHOUDING </vt:lpstr>
      <vt:lpstr> Zowel product- als procesgericht gedrag</vt:lpstr>
      <vt:lpstr> Teach as you preach!</vt:lpstr>
      <vt:lpstr>3. VRAGEN STELLEN </vt:lpstr>
      <vt:lpstr>DOEN !</vt:lpstr>
      <vt:lpstr>Observatoren- checklist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EDUCATIEF WERKEN MET GROEPEN</dc:title>
  <dc:creator>Joke Stubbe</dc:creator>
  <cp:lastModifiedBy>Joke Stubbe</cp:lastModifiedBy>
  <cp:revision>11</cp:revision>
  <dcterms:created xsi:type="dcterms:W3CDTF">2014-05-06T09:19:41Z</dcterms:created>
  <dcterms:modified xsi:type="dcterms:W3CDTF">2014-05-06T19:14:38Z</dcterms:modified>
</cp:coreProperties>
</file>